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309" r:id="rId5"/>
    <p:sldId id="257" r:id="rId6"/>
    <p:sldId id="298" r:id="rId7"/>
    <p:sldId id="258" r:id="rId8"/>
    <p:sldId id="293" r:id="rId9"/>
    <p:sldId id="259" r:id="rId10"/>
    <p:sldId id="267" r:id="rId11"/>
    <p:sldId id="268" r:id="rId12"/>
    <p:sldId id="260" r:id="rId13"/>
    <p:sldId id="278" r:id="rId14"/>
    <p:sldId id="279" r:id="rId15"/>
    <p:sldId id="304" r:id="rId16"/>
    <p:sldId id="264" r:id="rId17"/>
    <p:sldId id="307" r:id="rId18"/>
    <p:sldId id="281" r:id="rId19"/>
    <p:sldId id="306" r:id="rId20"/>
    <p:sldId id="282" r:id="rId21"/>
    <p:sldId id="269" r:id="rId22"/>
    <p:sldId id="284" r:id="rId23"/>
    <p:sldId id="287" r:id="rId24"/>
    <p:sldId id="305" r:id="rId25"/>
    <p:sldId id="285" r:id="rId26"/>
    <p:sldId id="261" r:id="rId27"/>
    <p:sldId id="288" r:id="rId28"/>
    <p:sldId id="283" r:id="rId29"/>
    <p:sldId id="289" r:id="rId30"/>
    <p:sldId id="286" r:id="rId31"/>
    <p:sldId id="262" r:id="rId32"/>
    <p:sldId id="290" r:id="rId33"/>
    <p:sldId id="294" r:id="rId34"/>
    <p:sldId id="292" r:id="rId35"/>
    <p:sldId id="295" r:id="rId36"/>
    <p:sldId id="296" r:id="rId37"/>
    <p:sldId id="297" r:id="rId38"/>
    <p:sldId id="263" r:id="rId39"/>
    <p:sldId id="291" r:id="rId40"/>
    <p:sldId id="299" r:id="rId41"/>
    <p:sldId id="300" r:id="rId42"/>
    <p:sldId id="301" r:id="rId43"/>
    <p:sldId id="302" r:id="rId44"/>
    <p:sldId id="265" r:id="rId45"/>
    <p:sldId id="271" r:id="rId46"/>
    <p:sldId id="273" r:id="rId47"/>
    <p:sldId id="270" r:id="rId48"/>
    <p:sldId id="272" r:id="rId49"/>
    <p:sldId id="266" r:id="rId50"/>
    <p:sldId id="274" r:id="rId51"/>
    <p:sldId id="275" r:id="rId52"/>
    <p:sldId id="27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40666-C50B-4701-87C5-C7C916DBBC83}" v="2288" dt="2024-01-23T05:20:19.490"/>
    <p1510:client id="{4A111AA6-DA51-4479-9204-811ECE0CC1B8}" v="1695" vWet="1697" dt="2024-01-20T16:03:42.218"/>
    <p1510:client id="{7E520F48-C47C-4D4A-B70D-BF331CBB46FD}" vWet="2" dt="2024-01-20T15:48:03.633"/>
    <p1510:client id="{B47E29C7-27DB-4E7C-931E-EFA93E1A768F}" v="1765" dt="2024-01-20T16:29:21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04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3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6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2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7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6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3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6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5928B3A-A674-4D02-AF5E-9C481E92C84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0CE5010-3F73-4436-8ECC-E86D4E7E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3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C9A8-405D-5600-0DBB-F7DCCFDB9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404" y="442602"/>
            <a:ext cx="6040136" cy="1645920"/>
          </a:xfrm>
        </p:spPr>
        <p:txBody>
          <a:bodyPr>
            <a:normAutofit/>
          </a:bodyPr>
          <a:lstStyle/>
          <a:p>
            <a:r>
              <a:rPr lang="en-US" sz="1800" b="1" dirty="0"/>
              <a:t>A.S.T.R.O.COM.</a:t>
            </a:r>
            <a:br>
              <a:rPr lang="en-US" sz="1800" b="1" dirty="0"/>
            </a:br>
            <a:r>
              <a:rPr lang="en-US" sz="1800" dirty="0"/>
              <a:t> </a:t>
            </a:r>
            <a:br>
              <a:rPr lang="en-US" sz="1800" dirty="0"/>
            </a:br>
            <a:r>
              <a:rPr lang="en-US" sz="1800" b="1" dirty="0"/>
              <a:t>A</a:t>
            </a:r>
            <a:r>
              <a:rPr lang="en-US" sz="1800" dirty="0"/>
              <a:t>dvanced </a:t>
            </a:r>
            <a:r>
              <a:rPr lang="en-US" sz="1800" b="1" dirty="0"/>
              <a:t>S</a:t>
            </a:r>
            <a:r>
              <a:rPr lang="en-US" sz="1800" dirty="0"/>
              <a:t>olar </a:t>
            </a:r>
            <a:r>
              <a:rPr lang="en-US" sz="1800" b="1" dirty="0"/>
              <a:t>T</a:t>
            </a:r>
            <a:r>
              <a:rPr lang="en-US" sz="1800" dirty="0"/>
              <a:t>racking and </a:t>
            </a:r>
            <a:r>
              <a:rPr lang="en-US" sz="1800" b="1" dirty="0"/>
              <a:t>R</a:t>
            </a:r>
            <a:r>
              <a:rPr lang="en-US" sz="1800" dirty="0"/>
              <a:t>over </a:t>
            </a:r>
            <a:r>
              <a:rPr lang="en-US" sz="1800" b="1" dirty="0"/>
              <a:t>O</a:t>
            </a:r>
            <a:r>
              <a:rPr lang="en-US" sz="1800" dirty="0"/>
              <a:t>bservation </a:t>
            </a:r>
            <a:r>
              <a:rPr lang="en-US" sz="1800" b="1" dirty="0"/>
              <a:t>C</a:t>
            </a:r>
            <a:r>
              <a:rPr lang="en-US" sz="1800" dirty="0"/>
              <a:t>ommunication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B0576-F160-45D9-9E44-E87FAC5E0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55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atellite dish on a tripod&#10;&#10;Description automatically generated">
            <a:extLst>
              <a:ext uri="{FF2B5EF4-FFF2-40B4-BE49-F238E27FC236}">
                <a16:creationId xmlns:a16="http://schemas.microsoft.com/office/drawing/2014/main" id="{0F5E1F6A-100E-E437-20BE-B68D0F2D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9" y="206953"/>
            <a:ext cx="1971378" cy="3791113"/>
          </a:xfrm>
          <a:prstGeom prst="rect">
            <a:avLst/>
          </a:prstGeom>
        </p:spPr>
      </p:pic>
      <p:pic>
        <p:nvPicPr>
          <p:cNvPr id="7" name="Picture 6" descr="A black box with a sign&#10;&#10;Description automatically generated">
            <a:extLst>
              <a:ext uri="{FF2B5EF4-FFF2-40B4-BE49-F238E27FC236}">
                <a16:creationId xmlns:a16="http://schemas.microsoft.com/office/drawing/2014/main" id="{34E6BFF9-0F0F-5AEE-B4C8-61E4B891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993" y="307643"/>
            <a:ext cx="1971378" cy="392314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F179A8-A7CD-36B6-EAC9-D3622A891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193563"/>
              </p:ext>
            </p:extLst>
          </p:nvPr>
        </p:nvGraphicFramePr>
        <p:xfrm>
          <a:off x="5491406" y="4237254"/>
          <a:ext cx="6040136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10034">
                  <a:extLst>
                    <a:ext uri="{9D8B030D-6E8A-4147-A177-3AD203B41FA5}">
                      <a16:colId xmlns:a16="http://schemas.microsoft.com/office/drawing/2014/main" val="3266055870"/>
                    </a:ext>
                  </a:extLst>
                </a:gridCol>
                <a:gridCol w="1510034">
                  <a:extLst>
                    <a:ext uri="{9D8B030D-6E8A-4147-A177-3AD203B41FA5}">
                      <a16:colId xmlns:a16="http://schemas.microsoft.com/office/drawing/2014/main" val="4061370399"/>
                    </a:ext>
                  </a:extLst>
                </a:gridCol>
                <a:gridCol w="1510034">
                  <a:extLst>
                    <a:ext uri="{9D8B030D-6E8A-4147-A177-3AD203B41FA5}">
                      <a16:colId xmlns:a16="http://schemas.microsoft.com/office/drawing/2014/main" val="3320389386"/>
                    </a:ext>
                  </a:extLst>
                </a:gridCol>
                <a:gridCol w="1510034">
                  <a:extLst>
                    <a:ext uri="{9D8B030D-6E8A-4147-A177-3AD203B41FA5}">
                      <a16:colId xmlns:a16="http://schemas.microsoft.com/office/drawing/2014/main" val="3826408105"/>
                    </a:ext>
                  </a:extLst>
                </a:gridCol>
              </a:tblGrid>
              <a:tr h="56149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Alex Fiset 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Pedro Kasprzykowski 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Stephen Martin 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Binh Pham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657576"/>
                  </a:ext>
                </a:extLst>
              </a:tr>
              <a:tr h="108443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Electrical</a:t>
                      </a:r>
                    </a:p>
                    <a:p>
                      <a:pPr algn="ctr"/>
                      <a:r>
                        <a:rPr lang="en-US" sz="1200">
                          <a:effectLst/>
                        </a:rPr>
                        <a:t>Engineering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Computer</a:t>
                      </a:r>
                    </a:p>
                    <a:p>
                      <a:pPr algn="ctr"/>
                      <a:r>
                        <a:rPr lang="en-US" sz="1200">
                          <a:effectLst/>
                        </a:rPr>
                        <a:t>Engineering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Computer</a:t>
                      </a:r>
                    </a:p>
                    <a:p>
                      <a:pPr algn="ctr"/>
                      <a:r>
                        <a:rPr lang="en-US" sz="1200">
                          <a:effectLst/>
                        </a:rPr>
                        <a:t>Engineering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Computer</a:t>
                      </a:r>
                    </a:p>
                    <a:p>
                      <a:pPr algn="ctr"/>
                      <a:r>
                        <a:rPr lang="en-US" sz="1200">
                          <a:effectLst/>
                        </a:rPr>
                        <a:t>Engineering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093934"/>
                  </a:ext>
                </a:extLst>
              </a:tr>
            </a:tbl>
          </a:graphicData>
        </a:graphic>
      </p:graphicFrame>
      <p:pic>
        <p:nvPicPr>
          <p:cNvPr id="9" name="Picture 8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41EEB7E0-385C-9D15-EFB6-B2B009350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66" y="2732314"/>
            <a:ext cx="1519913" cy="1519913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 descr="A person with curly hair and beard smiling&#10;&#10;Description automatically generated">
            <a:extLst>
              <a:ext uri="{FF2B5EF4-FFF2-40B4-BE49-F238E27FC236}">
                <a16:creationId xmlns:a16="http://schemas.microsoft.com/office/drawing/2014/main" id="{33B1FE7F-DF44-6058-A779-4E32ED76D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439" y="2732314"/>
            <a:ext cx="1519913" cy="1519913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068FF62-0319-DC7A-067C-7962C1FC2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52" y="2731192"/>
            <a:ext cx="1499594" cy="1499594"/>
          </a:xfrm>
          <a:prstGeom prst="rect">
            <a:avLst/>
          </a:prstGeom>
          <a:ln w="28575">
            <a:noFill/>
          </a:ln>
        </p:spPr>
      </p:pic>
      <p:pic>
        <p:nvPicPr>
          <p:cNvPr id="13" name="Picture 1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D0ED78C0-142F-0274-EE77-01BB8D9BD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46" y="2731192"/>
            <a:ext cx="1499594" cy="1499594"/>
          </a:xfrm>
          <a:prstGeom prst="rect">
            <a:avLst/>
          </a:prstGeom>
          <a:ln w="28575">
            <a:noFill/>
          </a:ln>
        </p:spPr>
      </p:pic>
      <p:pic>
        <p:nvPicPr>
          <p:cNvPr id="2050" name="Picture 2" descr="University of Central Florida - Wikipedia">
            <a:extLst>
              <a:ext uri="{FF2B5EF4-FFF2-40B4-BE49-F238E27FC236}">
                <a16:creationId xmlns:a16="http://schemas.microsoft.com/office/drawing/2014/main" id="{86ED82E3-D6FE-6C85-6F5D-D94BEF1F6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2" y="3791113"/>
            <a:ext cx="2859934" cy="28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205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0474-8CF6-C934-C1AF-28B764A1F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ea typeface="Calibri" panose="020F0502020204030204" pitchFamily="34" charset="0"/>
              </a:rPr>
              <a:t>MCU</a:t>
            </a:r>
            <a:endParaRPr lang="en-US"/>
          </a:p>
        </p:txBody>
      </p:sp>
      <p:pic>
        <p:nvPicPr>
          <p:cNvPr id="4" name="Picture 3" descr="A person with curly hair and beard smiling&#10;&#10;Description automatically generated">
            <a:extLst>
              <a:ext uri="{FF2B5EF4-FFF2-40B4-BE49-F238E27FC236}">
                <a16:creationId xmlns:a16="http://schemas.microsoft.com/office/drawing/2014/main" id="{69358B32-3730-5988-E2F5-0E85D6F92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18" y="301752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623506-9FA4-39DB-4C5E-B1829095D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927935"/>
              </p:ext>
            </p:extLst>
          </p:nvPr>
        </p:nvGraphicFramePr>
        <p:xfrm>
          <a:off x="4820027" y="4876247"/>
          <a:ext cx="5937250" cy="1834134"/>
        </p:xfrm>
        <a:graphic>
          <a:graphicData uri="http://schemas.openxmlformats.org/drawingml/2006/table">
            <a:tbl>
              <a:tblPr firstRow="1" firstCol="1" bandRow="1"/>
              <a:tblGrid>
                <a:gridCol w="1978660">
                  <a:extLst>
                    <a:ext uri="{9D8B030D-6E8A-4147-A177-3AD203B41FA5}">
                      <a16:colId xmlns:a16="http://schemas.microsoft.com/office/drawing/2014/main" val="1227789469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1940419379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2524410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Criteria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Microcontroller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FPGA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32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Environmental robustness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480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Low power consumption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091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Parallel processing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437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Ease of use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88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power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096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07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Scalability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27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Integration/Peripherals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731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46814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D2B45A-170C-D979-BB11-94AB44C96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41356"/>
              </p:ext>
            </p:extLst>
          </p:nvPr>
        </p:nvGraphicFramePr>
        <p:xfrm>
          <a:off x="345458" y="2516504"/>
          <a:ext cx="4270786" cy="3761211"/>
        </p:xfrm>
        <a:graphic>
          <a:graphicData uri="http://schemas.openxmlformats.org/drawingml/2006/table">
            <a:tbl>
              <a:tblPr firstRow="1" firstCol="1" bandRow="1"/>
              <a:tblGrid>
                <a:gridCol w="732657">
                  <a:extLst>
                    <a:ext uri="{9D8B030D-6E8A-4147-A177-3AD203B41FA5}">
                      <a16:colId xmlns:a16="http://schemas.microsoft.com/office/drawing/2014/main" val="756764643"/>
                    </a:ext>
                  </a:extLst>
                </a:gridCol>
                <a:gridCol w="718954">
                  <a:extLst>
                    <a:ext uri="{9D8B030D-6E8A-4147-A177-3AD203B41FA5}">
                      <a16:colId xmlns:a16="http://schemas.microsoft.com/office/drawing/2014/main" val="150005715"/>
                    </a:ext>
                  </a:extLst>
                </a:gridCol>
                <a:gridCol w="744533">
                  <a:extLst>
                    <a:ext uri="{9D8B030D-6E8A-4147-A177-3AD203B41FA5}">
                      <a16:colId xmlns:a16="http://schemas.microsoft.com/office/drawing/2014/main" val="4221190445"/>
                    </a:ext>
                  </a:extLst>
                </a:gridCol>
                <a:gridCol w="756865">
                  <a:extLst>
                    <a:ext uri="{9D8B030D-6E8A-4147-A177-3AD203B41FA5}">
                      <a16:colId xmlns:a16="http://schemas.microsoft.com/office/drawing/2014/main" val="2818943408"/>
                    </a:ext>
                  </a:extLst>
                </a:gridCol>
                <a:gridCol w="661401">
                  <a:extLst>
                    <a:ext uri="{9D8B030D-6E8A-4147-A177-3AD203B41FA5}">
                      <a16:colId xmlns:a16="http://schemas.microsoft.com/office/drawing/2014/main" val="2949058327"/>
                    </a:ext>
                  </a:extLst>
                </a:gridCol>
                <a:gridCol w="656376">
                  <a:extLst>
                    <a:ext uri="{9D8B030D-6E8A-4147-A177-3AD203B41FA5}">
                      <a16:colId xmlns:a16="http://schemas.microsoft.com/office/drawing/2014/main" val="2273399400"/>
                    </a:ext>
                  </a:extLst>
                </a:gridCol>
              </a:tblGrid>
              <a:tr h="2720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ESP32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MSP430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Raspberry Pi 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Arduino MKR1310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Arduino MK1010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799022"/>
                  </a:ext>
                </a:extLst>
              </a:tr>
              <a:tr h="5536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 - Processor &amp; DevKit (USD)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9.18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38.6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839710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Wi-Fi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136345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Bluetooth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484113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Zigbee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093688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Z-Wave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702599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LoRaWAN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301087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6LoWPAN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523664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UART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256335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I2C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21277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SPI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415342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PWM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544301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ADC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491203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DAC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210528"/>
                  </a:ext>
                </a:extLst>
              </a:tr>
              <a:tr h="2720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Flash Memory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MB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 KB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256 KB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256 KB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486949"/>
                  </a:ext>
                </a:extLst>
              </a:tr>
              <a:tr h="131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520 KB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 KB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512 MB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 KB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 KB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07743"/>
                  </a:ext>
                </a:extLst>
              </a:tr>
              <a:tr h="2720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Voltage (V)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548570"/>
                  </a:ext>
                </a:extLst>
              </a:tr>
              <a:tr h="2720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Current Draw (A)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0.379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0.154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0.154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648446"/>
                  </a:ext>
                </a:extLst>
              </a:tr>
              <a:tr h="41282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 Consumption (W)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1.3644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0.5082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0.5082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32" marR="49332" marT="0" marB="0" anchor="b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230547"/>
                  </a:ext>
                </a:extLst>
              </a:tr>
            </a:tbl>
          </a:graphicData>
        </a:graphic>
      </p:graphicFrame>
      <p:sp>
        <p:nvSpPr>
          <p:cNvPr id="12" name="Rectangle 3">
            <a:extLst>
              <a:ext uri="{FF2B5EF4-FFF2-40B4-BE49-F238E27FC236}">
                <a16:creationId xmlns:a16="http://schemas.microsoft.com/office/drawing/2014/main" id="{3D18979C-16D2-CA4D-FE3A-793231293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0027" y="2516504"/>
            <a:ext cx="612114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Microcontroller was chosen over FPGA, presenting characteristics that were better fits for the project such as low power consumption, cost and high amounts of documentation.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ESP32 had the best combination of low cost, low power and networking capabilities and all connections required.</a:t>
            </a:r>
          </a:p>
        </p:txBody>
      </p:sp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B5CD01E9-FDF9-90DA-0352-A30E7472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226" y="1958784"/>
            <a:ext cx="557720" cy="557720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926F066F-3EC3-6254-2164-D563EB680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9792" y="4355062"/>
            <a:ext cx="557720" cy="5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4A80-744D-EFB3-1B7A-F3003C51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Gill Sans MT"/>
                <a:ea typeface="Calibri" panose="020F0502020204030204" pitchFamily="34" charset="0"/>
              </a:rPr>
              <a:t>Solar Panels</a:t>
            </a:r>
            <a:endParaRPr lang="en-US">
              <a:latin typeface="Gill Sans M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06406F4-6409-B9A9-3032-7673E449E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425204"/>
              </p:ext>
            </p:extLst>
          </p:nvPr>
        </p:nvGraphicFramePr>
        <p:xfrm>
          <a:off x="947057" y="2657928"/>
          <a:ext cx="10760521" cy="31566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9428">
                  <a:extLst>
                    <a:ext uri="{9D8B030D-6E8A-4147-A177-3AD203B41FA5}">
                      <a16:colId xmlns:a16="http://schemas.microsoft.com/office/drawing/2014/main" val="1533306950"/>
                    </a:ext>
                  </a:extLst>
                </a:gridCol>
                <a:gridCol w="1350923">
                  <a:extLst>
                    <a:ext uri="{9D8B030D-6E8A-4147-A177-3AD203B41FA5}">
                      <a16:colId xmlns:a16="http://schemas.microsoft.com/office/drawing/2014/main" val="2836290833"/>
                    </a:ext>
                  </a:extLst>
                </a:gridCol>
                <a:gridCol w="1490034">
                  <a:extLst>
                    <a:ext uri="{9D8B030D-6E8A-4147-A177-3AD203B41FA5}">
                      <a16:colId xmlns:a16="http://schemas.microsoft.com/office/drawing/2014/main" val="856577340"/>
                    </a:ext>
                  </a:extLst>
                </a:gridCol>
                <a:gridCol w="1490034">
                  <a:extLst>
                    <a:ext uri="{9D8B030D-6E8A-4147-A177-3AD203B41FA5}">
                      <a16:colId xmlns:a16="http://schemas.microsoft.com/office/drawing/2014/main" val="3957792861"/>
                    </a:ext>
                  </a:extLst>
                </a:gridCol>
                <a:gridCol w="1490034">
                  <a:extLst>
                    <a:ext uri="{9D8B030D-6E8A-4147-A177-3AD203B41FA5}">
                      <a16:colId xmlns:a16="http://schemas.microsoft.com/office/drawing/2014/main" val="4013192651"/>
                    </a:ext>
                  </a:extLst>
                </a:gridCol>
                <a:gridCol w="1490034">
                  <a:extLst>
                    <a:ext uri="{9D8B030D-6E8A-4147-A177-3AD203B41FA5}">
                      <a16:colId xmlns:a16="http://schemas.microsoft.com/office/drawing/2014/main" val="3221392310"/>
                    </a:ext>
                  </a:extLst>
                </a:gridCol>
                <a:gridCol w="1490034">
                  <a:extLst>
                    <a:ext uri="{9D8B030D-6E8A-4147-A177-3AD203B41FA5}">
                      <a16:colId xmlns:a16="http://schemas.microsoft.com/office/drawing/2014/main" val="1585319361"/>
                    </a:ext>
                  </a:extLst>
                </a:gridCol>
              </a:tblGrid>
              <a:tr h="1150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Solar Panel Technology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Efficiency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Low-Light Perf.</a:t>
                      </a:r>
                      <a:endParaRPr lang="en-US" b="1">
                        <a:solidFill>
                          <a:srgbClr val="000000"/>
                        </a:solidFill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Temp. Tolerance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Radiation Resistance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Degradation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Weight &amp; Size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063038"/>
                  </a:ext>
                </a:extLst>
              </a:tr>
              <a:tr h="570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Monocrystalline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High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Excellent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Good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Good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Low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Relatively heavier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671980"/>
                  </a:ext>
                </a:extLst>
              </a:tr>
              <a:tr h="570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Polycrystalline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Moderate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Good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Good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Good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Low to Moderate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Moderate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106637"/>
                  </a:ext>
                </a:extLst>
              </a:tr>
              <a:tr h="8652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Thin-Film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Low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Varies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Good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Varies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Moderate to High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Lightweight &amp; Flexible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817549"/>
                  </a:ext>
                </a:extLst>
              </a:tr>
            </a:tbl>
          </a:graphicData>
        </a:graphic>
      </p:graphicFrame>
      <p:pic>
        <p:nvPicPr>
          <p:cNvPr id="4" name="Picture 3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C91A13A8-7D89-1ABF-41A2-CE7C236E5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54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2113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1D5BA-91CB-D51A-7E99-A3F41D22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D1D46-2333-6666-2D90-611E4A4F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Gill Sans MT"/>
                <a:ea typeface="Calibri" panose="020F0502020204030204" pitchFamily="34" charset="0"/>
              </a:rPr>
              <a:t>Solar Panels</a:t>
            </a:r>
            <a:endParaRPr lang="en-US">
              <a:latin typeface="Gill Sans MT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9F5A13C-650C-6EEF-FB65-B4DEBD73DC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405487"/>
              </p:ext>
            </p:extLst>
          </p:nvPr>
        </p:nvGraphicFramePr>
        <p:xfrm>
          <a:off x="2230438" y="2638425"/>
          <a:ext cx="7731123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8649">
                  <a:extLst>
                    <a:ext uri="{9D8B030D-6E8A-4147-A177-3AD203B41FA5}">
                      <a16:colId xmlns:a16="http://schemas.microsoft.com/office/drawing/2014/main" val="1570906880"/>
                    </a:ext>
                  </a:extLst>
                </a:gridCol>
                <a:gridCol w="1752908">
                  <a:extLst>
                    <a:ext uri="{9D8B030D-6E8A-4147-A177-3AD203B41FA5}">
                      <a16:colId xmlns:a16="http://schemas.microsoft.com/office/drawing/2014/main" val="3667664839"/>
                    </a:ext>
                  </a:extLst>
                </a:gridCol>
                <a:gridCol w="1904428">
                  <a:extLst>
                    <a:ext uri="{9D8B030D-6E8A-4147-A177-3AD203B41FA5}">
                      <a16:colId xmlns:a16="http://schemas.microsoft.com/office/drawing/2014/main" val="1559831305"/>
                    </a:ext>
                  </a:extLst>
                </a:gridCol>
                <a:gridCol w="2005138">
                  <a:extLst>
                    <a:ext uri="{9D8B030D-6E8A-4147-A177-3AD203B41FA5}">
                      <a16:colId xmlns:a16="http://schemas.microsoft.com/office/drawing/2014/main" val="295143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RNG-50D-SS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HQST-50P-US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SP-52-L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9281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Brand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Renogy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HQST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Solbian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890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Monocrystalline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Polycrystalline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Monocrystalline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019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$ 59.99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$ 65.99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$ 499.00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265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Pmax at STC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 W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 W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 W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244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Voc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22.3V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23.3V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10.9V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237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Vmp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18.6V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19.8V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9.1V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622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2.69A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2.53A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5.7A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6779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Isc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2.94A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2.63A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6A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90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Weight 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7.7 lbs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8.4lbs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1.8lbs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7135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Dimensions</a:t>
                      </a:r>
                      <a:endParaRPr lang="en-US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(inches)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22.9 x 20 x 1.2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25.9 x 18.6 x 1.2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43.7 x 11.49 x 0.1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7634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Temp Coefficient of Pmax (%/degC)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-0.37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-0.37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-0.38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24803"/>
                  </a:ext>
                </a:extLst>
              </a:tr>
            </a:tbl>
          </a:graphicData>
        </a:graphic>
      </p:graphicFrame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18877B05-D522-862A-06A3-23DE8A348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68" y="379095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0A2189BA-0E9E-4D71-9B4D-5E0104850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5970" y="2153055"/>
            <a:ext cx="557720" cy="5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94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B88F-A920-F17D-DA16-AFE2F81D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Gill Sans MT"/>
                <a:ea typeface="Yu Gothic Light"/>
                <a:cs typeface="Times New Roman"/>
              </a:rPr>
              <a:t>Voltage Regulation</a:t>
            </a:r>
            <a:endParaRPr lang="en-US">
              <a:latin typeface="Gill Sans MT"/>
              <a:ea typeface="Yu Gothic Light"/>
              <a:cs typeface="Times New Roman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9C73F5C-817A-47D0-3975-810BD16292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245424"/>
              </p:ext>
            </p:extLst>
          </p:nvPr>
        </p:nvGraphicFramePr>
        <p:xfrm>
          <a:off x="1406769" y="2862385"/>
          <a:ext cx="9391868" cy="246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8219">
                  <a:extLst>
                    <a:ext uri="{9D8B030D-6E8A-4147-A177-3AD203B41FA5}">
                      <a16:colId xmlns:a16="http://schemas.microsoft.com/office/drawing/2014/main" val="2591303694"/>
                    </a:ext>
                  </a:extLst>
                </a:gridCol>
                <a:gridCol w="1808527">
                  <a:extLst>
                    <a:ext uri="{9D8B030D-6E8A-4147-A177-3AD203B41FA5}">
                      <a16:colId xmlns:a16="http://schemas.microsoft.com/office/drawing/2014/main" val="1272135178"/>
                    </a:ext>
                  </a:extLst>
                </a:gridCol>
                <a:gridCol w="1878374">
                  <a:extLst>
                    <a:ext uri="{9D8B030D-6E8A-4147-A177-3AD203B41FA5}">
                      <a16:colId xmlns:a16="http://schemas.microsoft.com/office/drawing/2014/main" val="3497675904"/>
                    </a:ext>
                  </a:extLst>
                </a:gridCol>
                <a:gridCol w="1878374">
                  <a:extLst>
                    <a:ext uri="{9D8B030D-6E8A-4147-A177-3AD203B41FA5}">
                      <a16:colId xmlns:a16="http://schemas.microsoft.com/office/drawing/2014/main" val="1397424855"/>
                    </a:ext>
                  </a:extLst>
                </a:gridCol>
                <a:gridCol w="1878374">
                  <a:extLst>
                    <a:ext uri="{9D8B030D-6E8A-4147-A177-3AD203B41FA5}">
                      <a16:colId xmlns:a16="http://schemas.microsoft.com/office/drawing/2014/main" val="41957274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Specifications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Linear Regulators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Switching Regulators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3492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Buck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Boost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Buck-Boost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032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Efficiency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Moderate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High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7154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Heat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Moderate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Low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09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Voltage Output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Step-Down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Step-Down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Step-Up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Up or Down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0190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Output Ripple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Low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Low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High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Low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0512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Complexity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Low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Moderate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Moderate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High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383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Cost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Low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Moderate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Moderate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High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6286"/>
                  </a:ext>
                </a:extLst>
              </a:tr>
            </a:tbl>
          </a:graphicData>
        </a:graphic>
      </p:graphicFrame>
      <p:pic>
        <p:nvPicPr>
          <p:cNvPr id="4" name="Picture 3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FB17D55B-82C3-F605-F9F6-B01CD9A01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54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1214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2667-98D1-70F2-0D0C-3F770F5B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EE79-6513-2BD1-5265-4CC582F4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Gill Sans MT"/>
                <a:ea typeface="Yu Gothic Light"/>
                <a:cs typeface="Times New Roman"/>
              </a:rPr>
              <a:t>Voltage Regulation</a:t>
            </a:r>
            <a:endParaRPr lang="en-US">
              <a:latin typeface="Gill Sans MT"/>
              <a:ea typeface="Yu Gothic Light"/>
              <a:cs typeface="Times New Roman"/>
            </a:endParaRPr>
          </a:p>
        </p:txBody>
      </p:sp>
      <p:pic>
        <p:nvPicPr>
          <p:cNvPr id="4" name="Picture 3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B6373698-5E6D-B619-430B-5A088B8B1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54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68E4C0D-5905-7705-FC21-C2B4B96634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0109633"/>
              </p:ext>
            </p:extLst>
          </p:nvPr>
        </p:nvGraphicFramePr>
        <p:xfrm>
          <a:off x="1850571" y="2721428"/>
          <a:ext cx="8502999" cy="3956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9739">
                  <a:extLst>
                    <a:ext uri="{9D8B030D-6E8A-4147-A177-3AD203B41FA5}">
                      <a16:colId xmlns:a16="http://schemas.microsoft.com/office/drawing/2014/main" val="3090994671"/>
                    </a:ext>
                  </a:extLst>
                </a:gridCol>
                <a:gridCol w="1643315">
                  <a:extLst>
                    <a:ext uri="{9D8B030D-6E8A-4147-A177-3AD203B41FA5}">
                      <a16:colId xmlns:a16="http://schemas.microsoft.com/office/drawing/2014/main" val="3641601088"/>
                    </a:ext>
                  </a:extLst>
                </a:gridCol>
                <a:gridCol w="1643315">
                  <a:extLst>
                    <a:ext uri="{9D8B030D-6E8A-4147-A177-3AD203B41FA5}">
                      <a16:colId xmlns:a16="http://schemas.microsoft.com/office/drawing/2014/main" val="1037108953"/>
                    </a:ext>
                  </a:extLst>
                </a:gridCol>
                <a:gridCol w="1643315">
                  <a:extLst>
                    <a:ext uri="{9D8B030D-6E8A-4147-A177-3AD203B41FA5}">
                      <a16:colId xmlns:a16="http://schemas.microsoft.com/office/drawing/2014/main" val="3624985470"/>
                    </a:ext>
                  </a:extLst>
                </a:gridCol>
                <a:gridCol w="1643315">
                  <a:extLst>
                    <a:ext uri="{9D8B030D-6E8A-4147-A177-3AD203B41FA5}">
                      <a16:colId xmlns:a16="http://schemas.microsoft.com/office/drawing/2014/main" val="3536434761"/>
                    </a:ext>
                  </a:extLst>
                </a:gridCol>
              </a:tblGrid>
              <a:tr h="914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Model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LM1085IT-5.0/NOPB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DROK MiniBuck Converter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LM2596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TPS54JA20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050082"/>
                  </a:ext>
                </a:extLst>
              </a:tr>
              <a:tr h="60621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Brand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Texas Instruments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DROK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Texas Instruments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Texas Instruments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636068"/>
                  </a:ext>
                </a:extLst>
              </a:tr>
              <a:tr h="60621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Input Voltage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2.6-26V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2.5-24V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3-40V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2.7–16V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713164"/>
                  </a:ext>
                </a:extLst>
              </a:tr>
              <a:tr h="60621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Output Voltage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3.3 or 5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3.3 or 5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1.5 to 35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0.5 to 5.5V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05555"/>
                  </a:ext>
                </a:extLst>
              </a:tr>
              <a:tr h="60621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Output Current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3A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3A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3A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12A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829671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Price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2.19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1.97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1.495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0.65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683699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Type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LDO Buck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Buck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Buck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Buck</a:t>
                      </a:r>
                      <a:endParaRPr lang="en-US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777583"/>
                  </a:ext>
                </a:extLst>
              </a:tr>
            </a:tbl>
          </a:graphicData>
        </a:graphic>
      </p:graphicFrame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DAE4B18E-3EB7-06AE-5754-DDB890BDE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6672" y="2988013"/>
            <a:ext cx="557720" cy="5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61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E8D6-44D6-72A0-C30D-D22846AF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Gill Sans MT"/>
                <a:ea typeface="Calibri" panose="020F0502020204030204" pitchFamily="34" charset="0"/>
              </a:rPr>
              <a:t>Charge Controller</a:t>
            </a:r>
            <a:endParaRPr lang="en-US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6DB4B-885C-70A0-401B-91DDD6093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Two broad categories of  Solar Charge Controllers:</a:t>
            </a:r>
          </a:p>
          <a:p>
            <a:pPr lvl="1" indent="-342900">
              <a:buAutoNum type="arabicPeriod"/>
            </a:pPr>
            <a:r>
              <a:rPr lang="en-US"/>
              <a:t>PWM</a:t>
            </a:r>
          </a:p>
          <a:p>
            <a:pPr lvl="2">
              <a:buFont typeface="Wingdings"/>
              <a:buChar char="§"/>
            </a:pPr>
            <a:r>
              <a:rPr lang="en-US"/>
              <a:t>Basic pulse width modulation</a:t>
            </a:r>
          </a:p>
          <a:p>
            <a:pPr lvl="2">
              <a:buFont typeface="Wingdings"/>
              <a:buChar char="§"/>
            </a:pPr>
            <a:r>
              <a:rPr lang="en-US"/>
              <a:t>Lower efficiency</a:t>
            </a:r>
          </a:p>
          <a:p>
            <a:pPr lvl="2">
              <a:buFont typeface="Wingdings"/>
              <a:buChar char="§"/>
            </a:pPr>
            <a:r>
              <a:rPr lang="en-US"/>
              <a:t>Cheaper</a:t>
            </a:r>
          </a:p>
          <a:p>
            <a:pPr lvl="1" indent="-342900">
              <a:buAutoNum type="arabicPeriod"/>
            </a:pPr>
            <a:r>
              <a:rPr lang="en-US"/>
              <a:t>MPPT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Tracks highest power producing operating point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Higher efficiency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Typically, more expensive</a:t>
            </a:r>
          </a:p>
        </p:txBody>
      </p:sp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7910442D-78BF-CF53-32E9-359676497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54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3691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34AB2-476A-4847-6ED4-F5AA1283C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0D64-C657-6504-9B16-345251F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Gill Sans MT"/>
                <a:ea typeface="Calibri" panose="020F0502020204030204" pitchFamily="34" charset="0"/>
              </a:rPr>
              <a:t>Charge Controller</a:t>
            </a:r>
            <a:endParaRPr lang="en-US">
              <a:latin typeface="Gill Sans MT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B5EADC2-7980-4A81-E3C6-D0C03EBF4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916450"/>
              </p:ext>
            </p:extLst>
          </p:nvPr>
        </p:nvGraphicFramePr>
        <p:xfrm>
          <a:off x="2230438" y="2638425"/>
          <a:ext cx="7731123" cy="3901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2475">
                  <a:extLst>
                    <a:ext uri="{9D8B030D-6E8A-4147-A177-3AD203B41FA5}">
                      <a16:colId xmlns:a16="http://schemas.microsoft.com/office/drawing/2014/main" val="2153075115"/>
                    </a:ext>
                  </a:extLst>
                </a:gridCol>
                <a:gridCol w="2092248">
                  <a:extLst>
                    <a:ext uri="{9D8B030D-6E8A-4147-A177-3AD203B41FA5}">
                      <a16:colId xmlns:a16="http://schemas.microsoft.com/office/drawing/2014/main" val="1395502236"/>
                    </a:ext>
                  </a:extLst>
                </a:gridCol>
                <a:gridCol w="1340224">
                  <a:extLst>
                    <a:ext uri="{9D8B030D-6E8A-4147-A177-3AD203B41FA5}">
                      <a16:colId xmlns:a16="http://schemas.microsoft.com/office/drawing/2014/main" val="3475990421"/>
                    </a:ext>
                  </a:extLst>
                </a:gridCol>
                <a:gridCol w="2716176">
                  <a:extLst>
                    <a:ext uri="{9D8B030D-6E8A-4147-A177-3AD203B41FA5}">
                      <a16:colId xmlns:a16="http://schemas.microsoft.com/office/drawing/2014/main" val="31435787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Model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BQ25798RQMR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SR11004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Adventurer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394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Brand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Texas Instruments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SMARAAD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Renogy</a:t>
                      </a:r>
                      <a:endParaRPr lang="en-US" sz="1600" err="1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167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Input Voltage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24V max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26V max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50V max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451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Output Voltage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18.8V max, Programmable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12/24V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12/24V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5775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Output Current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5A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10A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30A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762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Price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6.25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39.99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59.99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660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Power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Not Specified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260W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1500W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3529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Type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MPPT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MPPT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PWM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1764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Programming MPPT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I2C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Not Specified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NA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729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MPPT Type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Sets Voltage to % of Voc</a:t>
                      </a:r>
                      <a:endParaRPr lang="en-US" sz="1600" err="1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Not Specified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NA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4387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Charge controls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Programmable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Battery Chemistry presets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Times New Roman" panose="02020603050405020304" pitchFamily="18" charset="0"/>
                          <a:cs typeface="Times New Roman"/>
                        </a:rPr>
                        <a:t>Preprogrammed depending on chemistry</a:t>
                      </a:r>
                      <a:endParaRPr lang="en-US" sz="16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4203954"/>
                  </a:ext>
                </a:extLst>
              </a:tr>
            </a:tbl>
          </a:graphicData>
        </a:graphic>
      </p:graphicFrame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3E9B5B38-66A3-7D74-BE0C-A5898610A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54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Graphic 1" descr="Checkmark with solid fill">
            <a:extLst>
              <a:ext uri="{FF2B5EF4-FFF2-40B4-BE49-F238E27FC236}">
                <a16:creationId xmlns:a16="http://schemas.microsoft.com/office/drawing/2014/main" id="{E5EE582D-04D4-08E4-973E-3F2142505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7310" y="2153055"/>
            <a:ext cx="557720" cy="5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66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30C8-D67F-9A89-D3D9-C8B87FD5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Gill Sans MT"/>
                <a:ea typeface="Calibri" panose="020F0502020204030204" pitchFamily="34" charset="0"/>
              </a:rPr>
              <a:t>Reflectors</a:t>
            </a:r>
            <a:endParaRPr lang="en-US">
              <a:latin typeface="Gill Sans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0944-275C-66F6-80B0-95E6AC60E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Material Chosen to fabricate: </a:t>
            </a:r>
          </a:p>
          <a:p>
            <a:r>
              <a:rPr lang="en-US"/>
              <a:t>Aluminum has high heat resistance, durable, and high reflectivity in the moon environment.</a:t>
            </a:r>
          </a:p>
          <a:p>
            <a:r>
              <a:rPr lang="en-US"/>
              <a:t>Mylar increase reflectivity instead of glass which has higher heat change resistance and won’t crack, which reduces quality of refection</a:t>
            </a:r>
          </a:p>
          <a:p>
            <a:r>
              <a:rPr lang="en-US"/>
              <a:t>Proof of concept: plywood as cheaper alternative and easier to fabricate. </a:t>
            </a:r>
          </a:p>
        </p:txBody>
      </p:sp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776299B-1566-E523-FE16-8CDB4FD90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76" y="301752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5569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F9F2-D26B-FF86-EF35-F1B51BA9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Motors</a:t>
            </a:r>
            <a:endParaRPr lang="en-US"/>
          </a:p>
        </p:txBody>
      </p:sp>
      <p:pic>
        <p:nvPicPr>
          <p:cNvPr id="9" name="Picture 8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D5CF72AC-2C2C-32A0-383E-290165A4A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76" y="249428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B85F9A2-BD45-C165-6E5D-81D95BBE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4105477" cy="3101983"/>
          </a:xfrm>
        </p:spPr>
        <p:txBody>
          <a:bodyPr/>
          <a:lstStyle/>
          <a:p>
            <a:r>
              <a:rPr lang="en-US"/>
              <a:t>Stepper motor: </a:t>
            </a:r>
            <a:r>
              <a:rPr lang="en-US" err="1"/>
              <a:t>Nema</a:t>
            </a:r>
            <a:r>
              <a:rPr lang="en-US"/>
              <a:t> 34 robustness and strong torque to control the rotation of the whole tower. Can be used on DC system</a:t>
            </a:r>
          </a:p>
          <a:p>
            <a:r>
              <a:rPr lang="en-US"/>
              <a:t>Incorporated gearbox to increase movement range and control for stepper motor.</a:t>
            </a:r>
          </a:p>
          <a:p>
            <a:r>
              <a:rPr lang="en-US"/>
              <a:t>Servo Motors: a cheaper alternative for smaller part movements. 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D5BC1ED-4F9D-7044-E3D7-27101434B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941216"/>
              </p:ext>
            </p:extLst>
          </p:nvPr>
        </p:nvGraphicFramePr>
        <p:xfrm>
          <a:off x="6336613" y="2533396"/>
          <a:ext cx="5490367" cy="381254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14755">
                  <a:extLst>
                    <a:ext uri="{9D8B030D-6E8A-4147-A177-3AD203B41FA5}">
                      <a16:colId xmlns:a16="http://schemas.microsoft.com/office/drawing/2014/main" val="3345591706"/>
                    </a:ext>
                  </a:extLst>
                </a:gridCol>
                <a:gridCol w="1082298">
                  <a:extLst>
                    <a:ext uri="{9D8B030D-6E8A-4147-A177-3AD203B41FA5}">
                      <a16:colId xmlns:a16="http://schemas.microsoft.com/office/drawing/2014/main" val="768035863"/>
                    </a:ext>
                  </a:extLst>
                </a:gridCol>
                <a:gridCol w="760666">
                  <a:extLst>
                    <a:ext uri="{9D8B030D-6E8A-4147-A177-3AD203B41FA5}">
                      <a16:colId xmlns:a16="http://schemas.microsoft.com/office/drawing/2014/main" val="2518143026"/>
                    </a:ext>
                  </a:extLst>
                </a:gridCol>
                <a:gridCol w="1192362">
                  <a:extLst>
                    <a:ext uri="{9D8B030D-6E8A-4147-A177-3AD203B41FA5}">
                      <a16:colId xmlns:a16="http://schemas.microsoft.com/office/drawing/2014/main" val="1161303653"/>
                    </a:ext>
                  </a:extLst>
                </a:gridCol>
                <a:gridCol w="791850">
                  <a:extLst>
                    <a:ext uri="{9D8B030D-6E8A-4147-A177-3AD203B41FA5}">
                      <a16:colId xmlns:a16="http://schemas.microsoft.com/office/drawing/2014/main" val="3615633264"/>
                    </a:ext>
                  </a:extLst>
                </a:gridCol>
                <a:gridCol w="748436">
                  <a:extLst>
                    <a:ext uri="{9D8B030D-6E8A-4147-A177-3AD203B41FA5}">
                      <a16:colId xmlns:a16="http://schemas.microsoft.com/office/drawing/2014/main" val="2724132328"/>
                    </a:ext>
                  </a:extLst>
                </a:gridCol>
              </a:tblGrid>
              <a:tr h="3641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Types of Motors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Brush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DC Brushless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Stepper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extLst>
                  <a:ext uri="{0D108BD9-81ED-4DB2-BD59-A6C34878D82A}">
                    <a16:rowId xmlns:a16="http://schemas.microsoft.com/office/drawing/2014/main" val="2347509646"/>
                  </a:ext>
                </a:extLst>
              </a:tr>
              <a:tr h="9295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Financial Cost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Small: $5-$50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Medium: $20-$100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Small: $10-$100 Medium: $100-$500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Small: $50- $200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Medium: $200-$2,000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Small: $10-$50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Medium: $50-$200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Small: $50-$200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Medium: $200-$1000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extLst>
                  <a:ext uri="{0D108BD9-81ED-4DB2-BD59-A6C34878D82A}">
                    <a16:rowId xmlns:a16="http://schemas.microsoft.com/office/drawing/2014/main" val="2564917617"/>
                  </a:ext>
                </a:extLst>
              </a:tr>
              <a:tr h="3641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Size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~8mm-35mm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~13mm-35cm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~10cm-30cm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~0.4cm-20cm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~0.4cm-10cm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extLst>
                  <a:ext uri="{0D108BD9-81ED-4DB2-BD59-A6C34878D82A}">
                    <a16:rowId xmlns:a16="http://schemas.microsoft.com/office/drawing/2014/main" val="234012302"/>
                  </a:ext>
                </a:extLst>
              </a:tr>
              <a:tr h="3641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Torque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0.36-160 nNm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4-400 nNm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203000Ncm-610000Ncm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10-10000Ncm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10-1000Ncm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extLst>
                  <a:ext uri="{0D108BD9-81ED-4DB2-BD59-A6C34878D82A}">
                    <a16:rowId xmlns:a16="http://schemas.microsoft.com/office/drawing/2014/main" val="4002081260"/>
                  </a:ext>
                </a:extLst>
              </a:tr>
              <a:tr h="3641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5,000 to 14,000 rpm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100,000 rpm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1800-3600 rmp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extLst>
                  <a:ext uri="{0D108BD9-81ED-4DB2-BD59-A6C34878D82A}">
                    <a16:rowId xmlns:a16="http://schemas.microsoft.com/office/drawing/2014/main" val="2291432691"/>
                  </a:ext>
                </a:extLst>
              </a:tr>
              <a:tr h="3641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Voltages requirement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4.5V/4.5V/7.0V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4-24V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115V/208V/230V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3V-100V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3V-100V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extLst>
                  <a:ext uri="{0D108BD9-81ED-4DB2-BD59-A6C34878D82A}">
                    <a16:rowId xmlns:a16="http://schemas.microsoft.com/office/drawing/2014/main" val="1305855261"/>
                  </a:ext>
                </a:extLst>
              </a:tr>
              <a:tr h="1757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Durability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extLst>
                  <a:ext uri="{0D108BD9-81ED-4DB2-BD59-A6C34878D82A}">
                    <a16:rowId xmlns:a16="http://schemas.microsoft.com/office/drawing/2014/main" val="1626913158"/>
                  </a:ext>
                </a:extLst>
              </a:tr>
              <a:tr h="1757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Weight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0.5-160g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10-1000g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750g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150-5000g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038" marR="66038" marT="0" marB="0"/>
                </a:tc>
                <a:extLst>
                  <a:ext uri="{0D108BD9-81ED-4DB2-BD59-A6C34878D82A}">
                    <a16:rowId xmlns:a16="http://schemas.microsoft.com/office/drawing/2014/main" val="752963283"/>
                  </a:ext>
                </a:extLst>
              </a:tr>
            </a:tbl>
          </a:graphicData>
        </a:graphic>
      </p:graphicFrame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747E6A4-A1EE-F114-0E1F-4A65E7688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0132" y="2027129"/>
            <a:ext cx="557720" cy="557720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73E6C7CB-DA88-A018-2BC5-06152492A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03038" y="2001403"/>
            <a:ext cx="557720" cy="5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7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CB85-0E78-41F6-BC39-5C9DBA71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Motor Controllers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77DF-F640-0C96-A46A-B65B9287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Stepper Controller DRV8834, cheap and can handle the amperage provided by the system. </a:t>
            </a:r>
          </a:p>
          <a:p>
            <a:r>
              <a:rPr lang="en-US"/>
              <a:t>PCA9685 PWM: Design specific for servo and can control all three servos planned in the system, compatible with ESP32 C6 and run on I2C protocol. </a:t>
            </a:r>
          </a:p>
        </p:txBody>
      </p:sp>
      <p:pic>
        <p:nvPicPr>
          <p:cNvPr id="4" name="Picture 3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7D1C46DD-CD1D-EB8C-FDEB-4B90C1569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76" y="512064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2994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73B3-B7D9-BACE-F5AA-26F658EB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and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348F-6FB1-1830-5914-5D4064672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9134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/>
              <a:t>South Pole of Moon is area of interest for researchers</a:t>
            </a:r>
          </a:p>
          <a:p>
            <a:r>
              <a:rPr lang="en-US" sz="2000"/>
              <a:t>Lunar south pole has many craters that are  in permanent darkness due to the sun's path across the lunar south pole's sky</a:t>
            </a:r>
          </a:p>
          <a:p>
            <a:r>
              <a:rPr lang="en-US" sz="2000"/>
              <a:t>Approached by FSI to solve a few problems for lunar exploration:</a:t>
            </a:r>
          </a:p>
          <a:p>
            <a:pPr marL="571500" lvl="1" indent="-342900">
              <a:buAutoNum type="arabicPeriod"/>
            </a:pPr>
            <a:r>
              <a:rPr lang="en-US" sz="1800"/>
              <a:t>Permanently dark locations on the moon are difficult to explore</a:t>
            </a:r>
          </a:p>
          <a:p>
            <a:pPr marL="800100" lvl="2">
              <a:buFont typeface="Wingdings"/>
              <a:buChar char="§"/>
            </a:pPr>
            <a:r>
              <a:rPr lang="en-US" sz="1800"/>
              <a:t>Lack of power infrastructure on the moon limits exploration</a:t>
            </a:r>
          </a:p>
          <a:p>
            <a:pPr marL="800100" lvl="2">
              <a:buFont typeface="Wingdings"/>
              <a:buChar char="§"/>
            </a:pPr>
            <a:r>
              <a:rPr lang="en-US" sz="1800"/>
              <a:t>Permanently dark locations are a valuable location for research</a:t>
            </a:r>
          </a:p>
          <a:p>
            <a:pPr marL="571500" lvl="1" indent="-342900">
              <a:buAutoNum type="arabicPeriod"/>
            </a:pPr>
            <a:r>
              <a:rPr lang="en-US" sz="1800"/>
              <a:t>Communication on lunar surface is limited</a:t>
            </a:r>
          </a:p>
          <a:p>
            <a:pPr marL="800100" lvl="2">
              <a:buFont typeface="Wingdings" panose="020B0604020202020204" pitchFamily="34" charset="0"/>
              <a:buChar char="§"/>
            </a:pPr>
            <a:r>
              <a:rPr lang="en-US" sz="1800"/>
              <a:t>Range of communication limits exploration of craters</a:t>
            </a:r>
          </a:p>
          <a:p>
            <a:pPr marL="800100" lvl="2">
              <a:buFont typeface="Wingdings" panose="020B0604020202020204" pitchFamily="34" charset="0"/>
              <a:buChar char="§"/>
            </a:pPr>
            <a:r>
              <a:rPr lang="en-US" sz="1800"/>
              <a:t>Limited communication infrastructure on moon</a:t>
            </a:r>
          </a:p>
          <a:p>
            <a:pPr marL="800100" lvl="2">
              <a:buFont typeface="Wingdings" panose="020B0604020202020204" pitchFamily="34" charset="0"/>
              <a:buChar char="§"/>
            </a:pPr>
            <a:endParaRPr lang="en-US" sz="18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3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9C580C1C-B408-B885-81DD-D857D5411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08" y="365125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56686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C07C-321D-BB14-28D6-D31AD1CA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Gill Sans MT"/>
                <a:ea typeface="Calibri" panose="020F0502020204030204" pitchFamily="34" charset="0"/>
                <a:cs typeface="Arial" panose="020B0604020202020204" pitchFamily="34" charset="0"/>
              </a:rPr>
              <a:t>Batteries</a:t>
            </a:r>
            <a:endParaRPr lang="en-US">
              <a:latin typeface="Gill Sans M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EB0371F-B562-BE93-CA4D-86D82C4F00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348113"/>
              </p:ext>
            </p:extLst>
          </p:nvPr>
        </p:nvGraphicFramePr>
        <p:xfrm>
          <a:off x="1455615" y="2852615"/>
          <a:ext cx="9284373" cy="3053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1139">
                  <a:extLst>
                    <a:ext uri="{9D8B030D-6E8A-4147-A177-3AD203B41FA5}">
                      <a16:colId xmlns:a16="http://schemas.microsoft.com/office/drawing/2014/main" val="3603450085"/>
                    </a:ext>
                  </a:extLst>
                </a:gridCol>
                <a:gridCol w="1567918">
                  <a:extLst>
                    <a:ext uri="{9D8B030D-6E8A-4147-A177-3AD203B41FA5}">
                      <a16:colId xmlns:a16="http://schemas.microsoft.com/office/drawing/2014/main" val="710994388"/>
                    </a:ext>
                  </a:extLst>
                </a:gridCol>
                <a:gridCol w="947303">
                  <a:extLst>
                    <a:ext uri="{9D8B030D-6E8A-4147-A177-3AD203B41FA5}">
                      <a16:colId xmlns:a16="http://schemas.microsoft.com/office/drawing/2014/main" val="1331199625"/>
                    </a:ext>
                  </a:extLst>
                </a:gridCol>
                <a:gridCol w="1185619">
                  <a:extLst>
                    <a:ext uri="{9D8B030D-6E8A-4147-A177-3AD203B41FA5}">
                      <a16:colId xmlns:a16="http://schemas.microsoft.com/office/drawing/2014/main" val="4172047355"/>
                    </a:ext>
                  </a:extLst>
                </a:gridCol>
                <a:gridCol w="1128026">
                  <a:extLst>
                    <a:ext uri="{9D8B030D-6E8A-4147-A177-3AD203B41FA5}">
                      <a16:colId xmlns:a16="http://schemas.microsoft.com/office/drawing/2014/main" val="1323034444"/>
                    </a:ext>
                  </a:extLst>
                </a:gridCol>
                <a:gridCol w="1299812">
                  <a:extLst>
                    <a:ext uri="{9D8B030D-6E8A-4147-A177-3AD203B41FA5}">
                      <a16:colId xmlns:a16="http://schemas.microsoft.com/office/drawing/2014/main" val="1807548356"/>
                    </a:ext>
                  </a:extLst>
                </a:gridCol>
                <a:gridCol w="1194556">
                  <a:extLst>
                    <a:ext uri="{9D8B030D-6E8A-4147-A177-3AD203B41FA5}">
                      <a16:colId xmlns:a16="http://schemas.microsoft.com/office/drawing/2014/main" val="1087117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Specifications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Lead Acid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NiCd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NiMH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Li-ion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458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Cobalt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Manganese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Phosphate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775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Specific Energy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30-50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45-60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60-120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150-250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100-150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90-120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581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Internal Resistance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Very 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Very 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Very 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27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Cycle Life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200-300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1000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300-500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500-1000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500-1000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1000-2000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097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Self-Discharge/month at 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5%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20%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30%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&lt; 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23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Operating Temperatures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-20 to 50 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0 to 45 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0 to 45 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0 to 45 C</a:t>
                      </a:r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628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Maintenance Requirements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3-6 Months topping charge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Full discharge every 90 days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Maintenance free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408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Safety Requirements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Thermally stable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Thermal stable, fuse protection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Protection circuit mandatory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42389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cs typeface="Times New Roman"/>
                        </a:rPr>
                        <a:t>Cost</a:t>
                      </a:r>
                      <a:endParaRPr lang="en-US" sz="1400">
                        <a:effectLst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Times New Roman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426015"/>
                  </a:ext>
                </a:extLst>
              </a:tr>
            </a:tbl>
          </a:graphicData>
        </a:graphic>
      </p:graphicFrame>
      <p:pic>
        <p:nvPicPr>
          <p:cNvPr id="6" name="Picture 5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C8F6B38F-B6C3-EC6F-5D4C-391CEA6C0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54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839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28C2D-0146-8F05-084C-5017FA21E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2BC8-62BA-F54A-EC0A-1B6FF9B9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Gill Sans MT"/>
                <a:ea typeface="Calibri" panose="020F0502020204030204" pitchFamily="34" charset="0"/>
                <a:cs typeface="Arial" panose="020B0604020202020204" pitchFamily="34" charset="0"/>
              </a:rPr>
              <a:t>Batteries</a:t>
            </a:r>
            <a:endParaRPr lang="en-US">
              <a:latin typeface="Gill Sans MT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E63E450-68DE-D89C-1399-4590F4D7C8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510773"/>
              </p:ext>
            </p:extLst>
          </p:nvPr>
        </p:nvGraphicFramePr>
        <p:xfrm>
          <a:off x="2230438" y="2638425"/>
          <a:ext cx="7731123" cy="2364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5746">
                  <a:extLst>
                    <a:ext uri="{9D8B030D-6E8A-4147-A177-3AD203B41FA5}">
                      <a16:colId xmlns:a16="http://schemas.microsoft.com/office/drawing/2014/main" val="3236863135"/>
                    </a:ext>
                  </a:extLst>
                </a:gridCol>
                <a:gridCol w="1569665">
                  <a:extLst>
                    <a:ext uri="{9D8B030D-6E8A-4147-A177-3AD203B41FA5}">
                      <a16:colId xmlns:a16="http://schemas.microsoft.com/office/drawing/2014/main" val="678782455"/>
                    </a:ext>
                  </a:extLst>
                </a:gridCol>
                <a:gridCol w="2464757">
                  <a:extLst>
                    <a:ext uri="{9D8B030D-6E8A-4147-A177-3AD203B41FA5}">
                      <a16:colId xmlns:a16="http://schemas.microsoft.com/office/drawing/2014/main" val="3462735709"/>
                    </a:ext>
                  </a:extLst>
                </a:gridCol>
                <a:gridCol w="1850955">
                  <a:extLst>
                    <a:ext uri="{9D8B030D-6E8A-4147-A177-3AD203B41FA5}">
                      <a16:colId xmlns:a16="http://schemas.microsoft.com/office/drawing/2014/main" val="1529951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Model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ML5-12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HW-4F7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PQ12V/6AH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0680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Brand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Mighty Max Battery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Howell Energy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Power Queen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565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Voltage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12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12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12.8V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159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Amp Hour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5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7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6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5139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Technology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SLA AGM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LiFePO4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LiFePO4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443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Price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16.99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32.99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19.59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9575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Temperature Rating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-20 to 50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-20 to 70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Not Specified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9480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Weight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3lbs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1.9lbs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1.8lbs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340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Dimensions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3.5 x 2.8 x 4.2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5.9 x 2.6 x 3.7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5.9 x 2.6 x 3.7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6390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Charging Requirements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CV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CC 3.5A, CV 14.6V, Built-in BMS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Gill Sans MT"/>
                          <a:ea typeface="Times New Roman" panose="02020603050405020304" pitchFamily="18" charset="0"/>
                          <a:cs typeface="Times New Roman"/>
                        </a:rPr>
                        <a:t>Not Specified, Built in BMS</a:t>
                      </a:r>
                      <a:endParaRPr lang="en-US" sz="1400">
                        <a:effectLst/>
                        <a:latin typeface="Gill Sans M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29015"/>
                  </a:ext>
                </a:extLst>
              </a:tr>
            </a:tbl>
          </a:graphicData>
        </a:graphic>
      </p:graphicFrame>
      <p:pic>
        <p:nvPicPr>
          <p:cNvPr id="11" name="Picture 10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B968258B-7506-8FBD-6596-2B3E88AE2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085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phic 1" descr="Checkmark with solid fill">
            <a:extLst>
              <a:ext uri="{FF2B5EF4-FFF2-40B4-BE49-F238E27FC236}">
                <a16:creationId xmlns:a16="http://schemas.microsoft.com/office/drawing/2014/main" id="{E5EE582D-04D4-08E4-973E-3F2142505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629" y="2139157"/>
            <a:ext cx="557720" cy="5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11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6F63-7A11-07EF-5832-E98559ED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Sensor</a:t>
            </a:r>
            <a:endParaRPr lang="en-US"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A91738-CD84-514D-FDC6-32EF5C3BA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868972"/>
              </p:ext>
            </p:extLst>
          </p:nvPr>
        </p:nvGraphicFramePr>
        <p:xfrm>
          <a:off x="7105585" y="2626607"/>
          <a:ext cx="4912244" cy="3682305"/>
        </p:xfrm>
        <a:graphic>
          <a:graphicData uri="http://schemas.openxmlformats.org/drawingml/2006/table">
            <a:tbl>
              <a:tblPr firstRow="1" firstCol="1" bandRow="1"/>
              <a:tblGrid>
                <a:gridCol w="1061255">
                  <a:extLst>
                    <a:ext uri="{9D8B030D-6E8A-4147-A177-3AD203B41FA5}">
                      <a16:colId xmlns:a16="http://schemas.microsoft.com/office/drawing/2014/main" val="2630145135"/>
                    </a:ext>
                  </a:extLst>
                </a:gridCol>
                <a:gridCol w="1002938">
                  <a:extLst>
                    <a:ext uri="{9D8B030D-6E8A-4147-A177-3AD203B41FA5}">
                      <a16:colId xmlns:a16="http://schemas.microsoft.com/office/drawing/2014/main" val="1836289870"/>
                    </a:ext>
                  </a:extLst>
                </a:gridCol>
                <a:gridCol w="1023953">
                  <a:extLst>
                    <a:ext uri="{9D8B030D-6E8A-4147-A177-3AD203B41FA5}">
                      <a16:colId xmlns:a16="http://schemas.microsoft.com/office/drawing/2014/main" val="3182129806"/>
                    </a:ext>
                  </a:extLst>
                </a:gridCol>
                <a:gridCol w="1058628">
                  <a:extLst>
                    <a:ext uri="{9D8B030D-6E8A-4147-A177-3AD203B41FA5}">
                      <a16:colId xmlns:a16="http://schemas.microsoft.com/office/drawing/2014/main" val="1510781736"/>
                    </a:ext>
                  </a:extLst>
                </a:gridCol>
                <a:gridCol w="765470">
                  <a:extLst>
                    <a:ext uri="{9D8B030D-6E8A-4147-A177-3AD203B41FA5}">
                      <a16:colId xmlns:a16="http://schemas.microsoft.com/office/drawing/2014/main" val="1291687790"/>
                    </a:ext>
                  </a:extLst>
                </a:gridCol>
              </a:tblGrid>
              <a:tr h="1447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VL6180X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MAX44009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SI1145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VEML7700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42674"/>
                  </a:ext>
                </a:extLst>
              </a:tr>
              <a:tr h="1447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 (USD)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$14.49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$5.96 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$9.95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$4.95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121785"/>
                  </a:ext>
                </a:extLst>
              </a:tr>
              <a:tr h="2999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Measuring Principle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TOF/IR Laser Photodiode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Photodiode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IR-LED Photodiode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Photodiode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356493"/>
                  </a:ext>
                </a:extLst>
              </a:tr>
              <a:tr h="1447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 Lux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100000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188000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128000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120000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592204"/>
                  </a:ext>
                </a:extLst>
              </a:tr>
              <a:tr h="2999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Ambient Light Sensing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36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IR Sensing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772725"/>
                  </a:ext>
                </a:extLst>
              </a:tr>
              <a:tr h="1447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UV Sensing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 (extrapolated)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347578"/>
                  </a:ext>
                </a:extLst>
              </a:tr>
              <a:tr h="2999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Voltage (V)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343593"/>
                  </a:ext>
                </a:extLst>
              </a:tr>
              <a:tr h="2999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Current (mA)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0.0003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0.0045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387333"/>
                  </a:ext>
                </a:extLst>
              </a:tr>
              <a:tr h="1447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I2C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610051"/>
                  </a:ext>
                </a:extLst>
              </a:tr>
              <a:tr h="1447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SMBus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227233"/>
                  </a:ext>
                </a:extLst>
              </a:tr>
              <a:tr h="1447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ADC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457189"/>
                  </a:ext>
                </a:extLst>
              </a:tr>
              <a:tr h="1447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Size (mm^2)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234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360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15.98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129605"/>
                  </a:ext>
                </a:extLst>
              </a:tr>
              <a:tr h="4551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Temperature ( C )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[-20 - 70]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[-40 - 85]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[-40 - 85]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[-25 – 85]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228288"/>
                  </a:ext>
                </a:extLst>
              </a:tr>
              <a:tr h="1447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C/C++ Libraries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b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384" marR="543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346849"/>
                  </a:ext>
                </a:extLst>
              </a:tr>
            </a:tbl>
          </a:graphicData>
        </a:graphic>
      </p:graphicFrame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09DB6B2-2E35-8DE0-CF6E-23156078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08" y="365125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0EFD3-973F-B5DA-383D-FFCC27F624A6}"/>
              </a:ext>
            </a:extLst>
          </p:cNvPr>
          <p:cNvSpPr txBox="1"/>
          <p:nvPr/>
        </p:nvSpPr>
        <p:spPr>
          <a:xfrm>
            <a:off x="2318657" y="2626607"/>
            <a:ext cx="4626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cs typeface="Times New Roman" panose="02020603050405020304" pitchFamily="18" charset="0"/>
              </a:rPr>
              <a:t>Sensor Final 4 Options:</a:t>
            </a:r>
          </a:p>
          <a:p>
            <a:endParaRPr lang="en-GB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Times New Roman" panose="02020603050405020304" pitchFamily="18" charset="0"/>
              </a:rPr>
              <a:t>VL6180X and SI1145 include IR which is not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Times New Roman" panose="02020603050405020304" pitchFamily="18" charset="0"/>
              </a:rPr>
              <a:t>MAX44009 only has breakout board; does not work for PCB</a:t>
            </a:r>
          </a:p>
          <a:p>
            <a:endParaRPr lang="en-GB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Times New Roman" panose="02020603050405020304" pitchFamily="18" charset="0"/>
              </a:rPr>
              <a:t>VEML7700 best choice for price/ability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4DAA8ED9-2DAB-486A-8055-4A77C6D42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110615"/>
            <a:ext cx="557720" cy="5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2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723B-6E52-CA05-CB13-3E45C371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and Selection of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44A8-AA20-1B0E-DB4C-19B7DCC3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Vectoring and Positioning / Solar Tracking Algorithm</a:t>
            </a:r>
          </a:p>
          <a:p>
            <a:r>
              <a:rPr lang="en-US" sz="1800"/>
              <a:t>Communication technologies</a:t>
            </a:r>
          </a:p>
          <a:p>
            <a:r>
              <a:rPr lang="en-US" sz="1800"/>
              <a:t>Development Environment: Languages and Repositories</a:t>
            </a:r>
          </a:p>
        </p:txBody>
      </p:sp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143EB76-4D7F-D72D-605C-8A78A0FAE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902" y="365125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56607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278E-C98A-C2DB-6016-57593AAD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Development Environment: Languages and Repositories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86B5C-558F-4307-F222-8D8FDC44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341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/>
              <a:t>Programming Languages</a:t>
            </a:r>
          </a:p>
          <a:p>
            <a:r>
              <a:rPr lang="en-US"/>
              <a:t>C: best choice for MCU programming, low-level</a:t>
            </a:r>
          </a:p>
          <a:p>
            <a:r>
              <a:rPr lang="en-US"/>
              <a:t>Java: best for object-oriented programming, low-level</a:t>
            </a:r>
          </a:p>
          <a:p>
            <a:r>
              <a:rPr lang="en-US"/>
              <a:t>Python: best for existing libraries, high-level</a:t>
            </a:r>
          </a:p>
          <a:p>
            <a:pPr marL="0" indent="0">
              <a:buNone/>
            </a:pPr>
            <a:r>
              <a:rPr lang="en-US"/>
              <a:t>Choice:  C</a:t>
            </a:r>
          </a:p>
          <a:p>
            <a:pPr marL="0" indent="0">
              <a:buNone/>
            </a:pPr>
            <a:r>
              <a:rPr lang="en-US"/>
              <a:t>Repositories</a:t>
            </a:r>
          </a:p>
          <a:p>
            <a:r>
              <a:rPr lang="en-US"/>
              <a:t>GitHub: most popular repo, widely used among many software </a:t>
            </a:r>
            <a:r>
              <a:rPr lang="en-US" err="1"/>
              <a:t>devs</a:t>
            </a:r>
            <a:endParaRPr lang="en-US"/>
          </a:p>
          <a:p>
            <a:r>
              <a:rPr lang="en-US"/>
              <a:t>Bitbucket: Git based repo, includes task scheduling and team goal software</a:t>
            </a:r>
          </a:p>
          <a:p>
            <a:pPr marL="0" indent="0">
              <a:buNone/>
            </a:pPr>
            <a:r>
              <a:rPr lang="en-US"/>
              <a:t>Choice: GitHub</a:t>
            </a:r>
          </a:p>
          <a:p>
            <a:endParaRPr lang="en-US"/>
          </a:p>
        </p:txBody>
      </p:sp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E39AD4A9-5C64-4DF9-4E2F-6F6B90BA4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902" y="365125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43FDEEC-2BB0-7593-9E55-E031DA84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5770" y="4025398"/>
            <a:ext cx="557720" cy="55772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1B43D3C2-F07E-F334-DFEA-BDDD79D0A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2084" y="5505855"/>
            <a:ext cx="557720" cy="5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7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CC90-20EC-32DD-502E-B34C2780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>
                <a:effectLst/>
                <a:ea typeface="Yu Gothic Light" panose="020B0300000000000000" pitchFamily="34" charset="-128"/>
                <a:cs typeface="Times New Roman" panose="02020603050405020304" pitchFamily="18" charset="0"/>
              </a:rPr>
              <a:t>Vectoring and Positioning / Solar Tracking Algorithm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96BE39-6F46-A071-6369-875BB907C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813753"/>
              </p:ext>
            </p:extLst>
          </p:nvPr>
        </p:nvGraphicFramePr>
        <p:xfrm>
          <a:off x="1614196" y="2572638"/>
          <a:ext cx="9148251" cy="332067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306893">
                  <a:extLst>
                    <a:ext uri="{9D8B030D-6E8A-4147-A177-3AD203B41FA5}">
                      <a16:colId xmlns:a16="http://schemas.microsoft.com/office/drawing/2014/main" val="4254821540"/>
                    </a:ext>
                  </a:extLst>
                </a:gridCol>
                <a:gridCol w="1306893">
                  <a:extLst>
                    <a:ext uri="{9D8B030D-6E8A-4147-A177-3AD203B41FA5}">
                      <a16:colId xmlns:a16="http://schemas.microsoft.com/office/drawing/2014/main" val="3153319114"/>
                    </a:ext>
                  </a:extLst>
                </a:gridCol>
                <a:gridCol w="1306893">
                  <a:extLst>
                    <a:ext uri="{9D8B030D-6E8A-4147-A177-3AD203B41FA5}">
                      <a16:colId xmlns:a16="http://schemas.microsoft.com/office/drawing/2014/main" val="1929959244"/>
                    </a:ext>
                  </a:extLst>
                </a:gridCol>
                <a:gridCol w="1306893">
                  <a:extLst>
                    <a:ext uri="{9D8B030D-6E8A-4147-A177-3AD203B41FA5}">
                      <a16:colId xmlns:a16="http://schemas.microsoft.com/office/drawing/2014/main" val="2248337906"/>
                    </a:ext>
                  </a:extLst>
                </a:gridCol>
                <a:gridCol w="1306893">
                  <a:extLst>
                    <a:ext uri="{9D8B030D-6E8A-4147-A177-3AD203B41FA5}">
                      <a16:colId xmlns:a16="http://schemas.microsoft.com/office/drawing/2014/main" val="965789769"/>
                    </a:ext>
                  </a:extLst>
                </a:gridCol>
                <a:gridCol w="1306893">
                  <a:extLst>
                    <a:ext uri="{9D8B030D-6E8A-4147-A177-3AD203B41FA5}">
                      <a16:colId xmlns:a16="http://schemas.microsoft.com/office/drawing/2014/main" val="1095432761"/>
                    </a:ext>
                  </a:extLst>
                </a:gridCol>
                <a:gridCol w="1306893">
                  <a:extLst>
                    <a:ext uri="{9D8B030D-6E8A-4147-A177-3AD203B41FA5}">
                      <a16:colId xmlns:a16="http://schemas.microsoft.com/office/drawing/2014/main" val="8967806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Algorithms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Heliostat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Kalman Filtering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Skyview Factor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Ray Tracing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Two-axis Solar Tracking System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Sun tracking Photodiode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extLst>
                  <a:ext uri="{0D108BD9-81ED-4DB2-BD59-A6C34878D82A}">
                    <a16:rowId xmlns:a16="http://schemas.microsoft.com/office/drawing/2014/main" val="688705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Financial Cost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 Source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Ambiguous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 Source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available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 Source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 available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extLst>
                  <a:ext uri="{0D108BD9-81ED-4DB2-BD59-A6C34878D82A}">
                    <a16:rowId xmlns:a16="http://schemas.microsoft.com/office/drawing/2014/main" val="2007208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Sensor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Ambient Light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Ambient Light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Ambient Light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Ambient Light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Ambient Light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Photodiode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extLst>
                  <a:ext uri="{0D108BD9-81ED-4DB2-BD59-A6C34878D82A}">
                    <a16:rowId xmlns:a16="http://schemas.microsoft.com/office/drawing/2014/main" val="4088219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Algorithm code library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Available on GitHub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Available in python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Available on GitHub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Available in Research paper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Available in GitHub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available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extLst>
                  <a:ext uri="{0D108BD9-81ED-4DB2-BD59-A6C34878D82A}">
                    <a16:rowId xmlns:a16="http://schemas.microsoft.com/office/drawing/2014/main" val="3235747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Efficiency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Low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Medium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Medium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extLst>
                  <a:ext uri="{0D108BD9-81ED-4DB2-BD59-A6C34878D82A}">
                    <a16:rowId xmlns:a16="http://schemas.microsoft.com/office/drawing/2014/main" val="186779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MCU compatibility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Good (C Language)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Fair (Python)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Bad (R Script)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Good (C Language)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Good (C Language)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Bad (No code)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extLst>
                  <a:ext uri="{0D108BD9-81ED-4DB2-BD59-A6C34878D82A}">
                    <a16:rowId xmlns:a16="http://schemas.microsoft.com/office/drawing/2014/main" val="74997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Additional Requirements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Change to an algorithm to change light measuring location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Compass Reading or gyroscopic data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252" marR="48252" marT="0" marB="0"/>
                </a:tc>
                <a:extLst>
                  <a:ext uri="{0D108BD9-81ED-4DB2-BD59-A6C34878D82A}">
                    <a16:rowId xmlns:a16="http://schemas.microsoft.com/office/drawing/2014/main" val="1528726301"/>
                  </a:ext>
                </a:extLst>
              </a:tr>
            </a:tbl>
          </a:graphicData>
        </a:graphic>
      </p:graphicFrame>
      <p:pic>
        <p:nvPicPr>
          <p:cNvPr id="4" name="Picture 3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E8D4B8B0-4918-23C2-6793-9395C5AFE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55" y="269049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963698A-800D-397A-92C1-69EB6379A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2227" y="2084165"/>
            <a:ext cx="557720" cy="5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1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D397-D28A-8480-138C-F5BA1546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Gill Sans MT"/>
                <a:ea typeface="Calibri"/>
                <a:cs typeface="Arial"/>
              </a:rPr>
              <a:t>Antenna</a:t>
            </a:r>
            <a:endParaRPr lang="en-US">
              <a:latin typeface="Gill Sans MT"/>
              <a:ea typeface="Calibri"/>
              <a:cs typeface="Arial"/>
            </a:endParaRPr>
          </a:p>
        </p:txBody>
      </p:sp>
      <p:pic>
        <p:nvPicPr>
          <p:cNvPr id="4" name="Picture 3" descr="A person with curly hair and beard smiling&#10;&#10;Description automatically generated">
            <a:extLst>
              <a:ext uri="{FF2B5EF4-FFF2-40B4-BE49-F238E27FC236}">
                <a16:creationId xmlns:a16="http://schemas.microsoft.com/office/drawing/2014/main" id="{ECC6B57C-3419-C947-E082-6E89CA4D2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18" y="301752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E13EAFA-800E-792B-C755-82C13548A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003929"/>
              </p:ext>
            </p:extLst>
          </p:nvPr>
        </p:nvGraphicFramePr>
        <p:xfrm>
          <a:off x="5737123" y="2735318"/>
          <a:ext cx="6454877" cy="1815339"/>
        </p:xfrm>
        <a:graphic>
          <a:graphicData uri="http://schemas.openxmlformats.org/drawingml/2006/table">
            <a:tbl>
              <a:tblPr firstRow="1" firstCol="1"/>
              <a:tblGrid>
                <a:gridCol w="898306">
                  <a:extLst>
                    <a:ext uri="{9D8B030D-6E8A-4147-A177-3AD203B41FA5}">
                      <a16:colId xmlns:a16="http://schemas.microsoft.com/office/drawing/2014/main" val="1590218287"/>
                    </a:ext>
                  </a:extLst>
                </a:gridCol>
                <a:gridCol w="939139">
                  <a:extLst>
                    <a:ext uri="{9D8B030D-6E8A-4147-A177-3AD203B41FA5}">
                      <a16:colId xmlns:a16="http://schemas.microsoft.com/office/drawing/2014/main" val="1392662902"/>
                    </a:ext>
                  </a:extLst>
                </a:gridCol>
                <a:gridCol w="1197062">
                  <a:extLst>
                    <a:ext uri="{9D8B030D-6E8A-4147-A177-3AD203B41FA5}">
                      <a16:colId xmlns:a16="http://schemas.microsoft.com/office/drawing/2014/main" val="321913246"/>
                    </a:ext>
                  </a:extLst>
                </a:gridCol>
                <a:gridCol w="908514">
                  <a:extLst>
                    <a:ext uri="{9D8B030D-6E8A-4147-A177-3AD203B41FA5}">
                      <a16:colId xmlns:a16="http://schemas.microsoft.com/office/drawing/2014/main" val="3250086654"/>
                    </a:ext>
                  </a:extLst>
                </a:gridCol>
                <a:gridCol w="848628">
                  <a:extLst>
                    <a:ext uri="{9D8B030D-6E8A-4147-A177-3AD203B41FA5}">
                      <a16:colId xmlns:a16="http://schemas.microsoft.com/office/drawing/2014/main" val="2281204598"/>
                    </a:ext>
                  </a:extLst>
                </a:gridCol>
                <a:gridCol w="828212">
                  <a:extLst>
                    <a:ext uri="{9D8B030D-6E8A-4147-A177-3AD203B41FA5}">
                      <a16:colId xmlns:a16="http://schemas.microsoft.com/office/drawing/2014/main" val="3819538310"/>
                    </a:ext>
                  </a:extLst>
                </a:gridCol>
                <a:gridCol w="835016">
                  <a:extLst>
                    <a:ext uri="{9D8B030D-6E8A-4147-A177-3AD203B41FA5}">
                      <a16:colId xmlns:a16="http://schemas.microsoft.com/office/drawing/2014/main" val="1202127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Dipole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Patch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Reflector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(Parabolic)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Yagi – Uda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Helical Antenna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Aperture (Horn)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61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Gain (dBi)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1.76-7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0.5 -10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10 - 40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 – 20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– 15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 – 25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676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Polarization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Linear/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Circular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Circular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Circular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Linear/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Circular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4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84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Bandwidth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Narrowband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Wideband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Narrowband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Narrowband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Wideband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Narrowband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702377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Directivity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Omni - directional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Omni - directional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Highly Directional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Highly Directional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Directional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Highly Directional</a:t>
                      </a:r>
                      <a:endParaRPr lang="en-US" sz="105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79463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B836895-89DB-3152-49BD-4B1C44E26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881801"/>
              </p:ext>
            </p:extLst>
          </p:nvPr>
        </p:nvGraphicFramePr>
        <p:xfrm>
          <a:off x="6014882" y="4994023"/>
          <a:ext cx="6019800" cy="1798570"/>
        </p:xfrm>
        <a:graphic>
          <a:graphicData uri="http://schemas.openxmlformats.org/drawingml/2006/table">
            <a:tbl>
              <a:tblPr firstRow="1" firstCol="1"/>
              <a:tblGrid>
                <a:gridCol w="1003300">
                  <a:extLst>
                    <a:ext uri="{9D8B030D-6E8A-4147-A177-3AD203B41FA5}">
                      <a16:colId xmlns:a16="http://schemas.microsoft.com/office/drawing/2014/main" val="107105641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40862132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626342945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960594613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58791890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4059795110"/>
                    </a:ext>
                  </a:extLst>
                </a:gridCol>
              </a:tblGrid>
              <a:tr h="1806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PC140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WPC.25A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FXP74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PC17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FXP70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469551"/>
                  </a:ext>
                </a:extLst>
              </a:tr>
              <a:tr h="358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 Gain (dB)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-1.92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-1.14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-3.6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027636"/>
                  </a:ext>
                </a:extLst>
              </a:tr>
              <a:tr h="358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Peak Gain (dBi)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1.67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5.15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.9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339616"/>
                  </a:ext>
                </a:extLst>
              </a:tr>
              <a:tr h="358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 (%)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76.9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63.7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418759"/>
                  </a:ext>
                </a:extLst>
              </a:tr>
              <a:tr h="1806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VSWR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&lt;2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&lt;2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&lt;2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&lt;1.5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&lt;1.5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457352"/>
                  </a:ext>
                </a:extLst>
              </a:tr>
              <a:tr h="1806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Polarization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RHCP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980187"/>
                  </a:ext>
                </a:extLst>
              </a:tr>
              <a:tr h="1806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 (USD)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$27.26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$9.21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$7.69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$16.60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$27.09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035" marR="65035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669932"/>
                  </a:ext>
                </a:extLst>
              </a:tr>
            </a:tbl>
          </a:graphicData>
        </a:graphic>
      </p:graphicFrame>
      <p:sp>
        <p:nvSpPr>
          <p:cNvPr id="17" name="Rectangle 4">
            <a:extLst>
              <a:ext uri="{FF2B5EF4-FFF2-40B4-BE49-F238E27FC236}">
                <a16:creationId xmlns:a16="http://schemas.microsoft.com/office/drawing/2014/main" id="{E9F09291-0BC5-4E29-1A1F-D4735377C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4883" y="48030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131063-037F-C857-8561-82D085B52C03}"/>
              </a:ext>
            </a:extLst>
          </p:cNvPr>
          <p:cNvSpPr txBox="1"/>
          <p:nvPr/>
        </p:nvSpPr>
        <p:spPr>
          <a:xfrm>
            <a:off x="1106349" y="2816352"/>
            <a:ext cx="4335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combination of the certain gain range, circular polarization, high-efficiency and wideband characteristics made patch and helical antenna types the ideal choices.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PC140’s circular polarization while also being above average in gain and efficiency made it the preferred antenna product.</a:t>
            </a:r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3F0C8D28-E647-6B84-8DAF-04D7BA3F3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1299" y="2232262"/>
            <a:ext cx="557720" cy="55772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89057C78-3ACE-8A07-7960-777C5F6E3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8574" y="4595525"/>
            <a:ext cx="436138" cy="436138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F2BC0D1A-EBA2-535E-9DF6-B58D2F3A9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5621" y="2226347"/>
            <a:ext cx="557720" cy="5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A19C5-59C2-F304-8DC2-BDDE0002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Communication technologies</a:t>
            </a:r>
            <a:endParaRPr lang="en-US"/>
          </a:p>
        </p:txBody>
      </p:sp>
      <p:pic>
        <p:nvPicPr>
          <p:cNvPr id="4" name="Picture 3" descr="A person with curly hair and beard smiling&#10;&#10;Description automatically generated">
            <a:extLst>
              <a:ext uri="{FF2B5EF4-FFF2-40B4-BE49-F238E27FC236}">
                <a16:creationId xmlns:a16="http://schemas.microsoft.com/office/drawing/2014/main" id="{18C9063F-8365-5FCF-0EF1-5AF314E35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18" y="301752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F3FBC6B-396E-52A1-EC14-F02F15A69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91414"/>
              </p:ext>
            </p:extLst>
          </p:nvPr>
        </p:nvGraphicFramePr>
        <p:xfrm>
          <a:off x="4403921" y="2816352"/>
          <a:ext cx="7672388" cy="3192607"/>
        </p:xfrm>
        <a:graphic>
          <a:graphicData uri="http://schemas.openxmlformats.org/drawingml/2006/table">
            <a:tbl>
              <a:tblPr firstRow="1" firstCol="1" bandRow="1"/>
              <a:tblGrid>
                <a:gridCol w="1182928">
                  <a:extLst>
                    <a:ext uri="{9D8B030D-6E8A-4147-A177-3AD203B41FA5}">
                      <a16:colId xmlns:a16="http://schemas.microsoft.com/office/drawing/2014/main" val="1098382411"/>
                    </a:ext>
                  </a:extLst>
                </a:gridCol>
                <a:gridCol w="1079818">
                  <a:extLst>
                    <a:ext uri="{9D8B030D-6E8A-4147-A177-3AD203B41FA5}">
                      <a16:colId xmlns:a16="http://schemas.microsoft.com/office/drawing/2014/main" val="2809510607"/>
                    </a:ext>
                  </a:extLst>
                </a:gridCol>
                <a:gridCol w="1083877">
                  <a:extLst>
                    <a:ext uri="{9D8B030D-6E8A-4147-A177-3AD203B41FA5}">
                      <a16:colId xmlns:a16="http://schemas.microsoft.com/office/drawing/2014/main" val="1199550384"/>
                    </a:ext>
                  </a:extLst>
                </a:gridCol>
                <a:gridCol w="1082253">
                  <a:extLst>
                    <a:ext uri="{9D8B030D-6E8A-4147-A177-3AD203B41FA5}">
                      <a16:colId xmlns:a16="http://schemas.microsoft.com/office/drawing/2014/main" val="2158880246"/>
                    </a:ext>
                  </a:extLst>
                </a:gridCol>
                <a:gridCol w="1083877">
                  <a:extLst>
                    <a:ext uri="{9D8B030D-6E8A-4147-A177-3AD203B41FA5}">
                      <a16:colId xmlns:a16="http://schemas.microsoft.com/office/drawing/2014/main" val="1238326972"/>
                    </a:ext>
                  </a:extLst>
                </a:gridCol>
                <a:gridCol w="1081441">
                  <a:extLst>
                    <a:ext uri="{9D8B030D-6E8A-4147-A177-3AD203B41FA5}">
                      <a16:colId xmlns:a16="http://schemas.microsoft.com/office/drawing/2014/main" val="2803661845"/>
                    </a:ext>
                  </a:extLst>
                </a:gridCol>
                <a:gridCol w="1078194">
                  <a:extLst>
                    <a:ext uri="{9D8B030D-6E8A-4147-A177-3AD203B41FA5}">
                      <a16:colId xmlns:a16="http://schemas.microsoft.com/office/drawing/2014/main" val="653318843"/>
                    </a:ext>
                  </a:extLst>
                </a:gridCol>
              </a:tblGrid>
              <a:tr h="4835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Criteria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Wi-Fi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LoRaWAN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Bluetooth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6LoWPAN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Zigbee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Z-Wave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215117"/>
                  </a:ext>
                </a:extLst>
              </a:tr>
              <a:tr h="2333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Range (m)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15000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980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970007"/>
                  </a:ext>
                </a:extLst>
              </a:tr>
              <a:tr h="2333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 rate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54 Mbps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 Kbps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Mbps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 Kbps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 Kbps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 Kbps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186165"/>
                  </a:ext>
                </a:extLst>
              </a:tr>
              <a:tr h="7337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Power consumption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 uA-250 mA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uA-16 mA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 uA-39 mA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 uA-35 mA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 uA- 54 mA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uA-23 mA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110867"/>
                  </a:ext>
                </a:extLst>
              </a:tr>
              <a:tr h="4835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Max devices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255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3-4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232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203"/>
                  </a:ext>
                </a:extLst>
              </a:tr>
              <a:tr h="2912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Scalability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✖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Segoe UI Symbol" panose="020B0502040204020203" pitchFamily="34" charset="0"/>
                          <a:ea typeface="Arial Unicode MS"/>
                          <a:cs typeface="Segoe UI Symbol" panose="020B0502040204020203" pitchFamily="34" charset="0"/>
                        </a:rPr>
                        <a:t>✓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538182"/>
                  </a:ext>
                </a:extLst>
              </a:tr>
              <a:tr h="7337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2.4/5/6 GHz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902.3-914.9 MHz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 GHz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 GHz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915 MHz/2.4 GHz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908-916 MHz</a:t>
                      </a:r>
                    </a:p>
                  </a:txBody>
                  <a:tcPr marL="87684" marR="87684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5913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446E721-9EBF-2046-0DE6-E8993761527C}"/>
              </a:ext>
            </a:extLst>
          </p:cNvPr>
          <p:cNvSpPr txBox="1"/>
          <p:nvPr/>
        </p:nvSpPr>
        <p:spPr>
          <a:xfrm>
            <a:off x="115691" y="2816352"/>
            <a:ext cx="3917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combination of low power consumption, suitable range, options for frequency and high scalability made Zigbee the ideal communication technology to implement.</a:t>
            </a: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A2A8B5F8-E150-8E98-9DD6-B76C4ADD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4745" y="2327180"/>
            <a:ext cx="557720" cy="5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33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137481-C7E7-4BBB-8AF9-0C3357C2E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73548-BAA2-9628-D15F-2F7BCC0F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/>
              <a:t>Hardware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F3B515-F5AC-4297-8486-8FFBA4DE8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atellite dish on a tripod&#10;&#10;Description automatically generated">
            <a:extLst>
              <a:ext uri="{FF2B5EF4-FFF2-40B4-BE49-F238E27FC236}">
                <a16:creationId xmlns:a16="http://schemas.microsoft.com/office/drawing/2014/main" id="{D3925FBD-B9F7-1CA9-C392-66E789DC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099" y="485803"/>
            <a:ext cx="1740286" cy="33467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58A091-499F-4524-83A8-6EF1DFDD8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E6BAC-4F73-4603-946D-8EBF2F78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ox with a sign&#10;&#10;Description automatically generated">
            <a:extLst>
              <a:ext uri="{FF2B5EF4-FFF2-40B4-BE49-F238E27FC236}">
                <a16:creationId xmlns:a16="http://schemas.microsoft.com/office/drawing/2014/main" id="{FA40137D-F77A-70CD-D317-C2C5516F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948" y="2713759"/>
            <a:ext cx="1519844" cy="30245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3DFD3CD-1838-4759-BAF0-558A2C71E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D29BAD20-FEBA-C3D0-BBE7-2A7C1E937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21" y="307340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979CC9-F3FB-95A4-108E-4D92D3A21908}"/>
              </a:ext>
            </a:extLst>
          </p:cNvPr>
          <p:cNvSpPr txBox="1"/>
          <p:nvPr/>
        </p:nvSpPr>
        <p:spPr>
          <a:xfrm>
            <a:off x="802531" y="2772383"/>
            <a:ext cx="4474723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Design two separate towers, each with their own design constraints</a:t>
            </a:r>
            <a:endParaRPr lang="en-US">
              <a:solidFill>
                <a:srgbClr val="FFFFFF"/>
              </a:solidFill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Majority of focus is on heliostat tower, as it is more complex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Schematics and PCB designs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Heliostat structure</a:t>
            </a:r>
          </a:p>
          <a:p>
            <a:pPr marL="742950" lvl="1" indent="-285750">
              <a:spcBef>
                <a:spcPts val="1000"/>
              </a:spcBef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Tripod on a "Lazy Susan"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Communication Beacon</a:t>
            </a:r>
          </a:p>
          <a:p>
            <a:pPr marL="742950" lvl="1" indent="-285750">
              <a:spcBef>
                <a:spcPts val="1000"/>
              </a:spcBef>
              <a:buFont typeface="Courier New"/>
              <a:buChar char="o"/>
            </a:pPr>
            <a:r>
              <a:rPr lang="en-US">
                <a:solidFill>
                  <a:schemeClr val="bg1"/>
                </a:solidFill>
              </a:rPr>
              <a:t>Antenna on an enclosure</a:t>
            </a:r>
          </a:p>
        </p:txBody>
      </p:sp>
    </p:spTree>
    <p:extLst>
      <p:ext uri="{BB962C8B-B14F-4D97-AF65-F5344CB8AC3E}">
        <p14:creationId xmlns:p14="http://schemas.microsoft.com/office/powerpoint/2010/main" val="1447807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7A8D-B9C1-5102-C371-46F8CD90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ea typeface="Yu Gothic Light"/>
                <a:cs typeface="Times New Roman"/>
              </a:rPr>
              <a:t>Power Delivery/ Electrical Power System</a:t>
            </a:r>
            <a:endParaRPr lang="en-US">
              <a:ea typeface="Yu Gothic Light"/>
              <a:cs typeface="Times New Roman"/>
            </a:endParaRPr>
          </a:p>
        </p:txBody>
      </p:sp>
      <p:pic>
        <p:nvPicPr>
          <p:cNvPr id="4" name="Content Placeholder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09AEE8E8-5D60-9DAF-1331-048CA0016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379" y="2550502"/>
            <a:ext cx="7739242" cy="3942128"/>
          </a:xfrm>
          <a:prstGeom prst="rect">
            <a:avLst/>
          </a:prstGeom>
        </p:spPr>
      </p:pic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00C8F87E-8614-739C-6F22-8535B5116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700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2229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C5D0D-CE7E-EE45-5E2B-19067459A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D987-C57D-9F46-FB23-57044912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and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FEABE-F324-C8BB-12E6-1CDA66112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0619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000"/>
              <a:t>Proposed Solution:</a:t>
            </a:r>
          </a:p>
          <a:p>
            <a:pPr marL="571500" lvl="1" indent="-342900">
              <a:buAutoNum type="arabicPeriod"/>
            </a:pPr>
            <a:r>
              <a:rPr lang="en-US" sz="1800"/>
              <a:t>A heliostat tower </a:t>
            </a:r>
          </a:p>
          <a:p>
            <a:pPr marL="800100" lvl="2">
              <a:buFont typeface="Wingdings" panose="020B0604020202020204" pitchFamily="34" charset="0"/>
              <a:buChar char="§"/>
            </a:pPr>
            <a:r>
              <a:rPr lang="en-US" sz="1800"/>
              <a:t>To reflect light from the sun into permanently dark locations</a:t>
            </a:r>
          </a:p>
          <a:p>
            <a:pPr marL="800100" lvl="2">
              <a:buFont typeface="Wingdings" panose="020B0604020202020204" pitchFamily="34" charset="0"/>
              <a:buChar char="§"/>
            </a:pPr>
            <a:r>
              <a:rPr lang="en-US" sz="1800"/>
              <a:t>Equipped with communication capabilities</a:t>
            </a:r>
          </a:p>
          <a:p>
            <a:pPr marL="800100" lvl="2">
              <a:buFont typeface="Wingdings" panose="020B0604020202020204" pitchFamily="34" charset="0"/>
              <a:buChar char="§"/>
            </a:pPr>
            <a:endParaRPr lang="en-US" sz="1800"/>
          </a:p>
          <a:p>
            <a:pPr marL="571500" lvl="1" indent="-342900">
              <a:buAutoNum type="arabicPeriod"/>
            </a:pPr>
            <a:r>
              <a:rPr lang="en-US" sz="1800"/>
              <a:t>A smaller communication beacon</a:t>
            </a:r>
          </a:p>
          <a:p>
            <a:pPr marL="800100" lvl="2">
              <a:buFont typeface="Wingdings" panose="020B0604020202020204" pitchFamily="34" charset="0"/>
              <a:buChar char="§"/>
            </a:pPr>
            <a:r>
              <a:rPr lang="en-US" sz="1800"/>
              <a:t>Carriable by rovers </a:t>
            </a:r>
          </a:p>
          <a:p>
            <a:pPr marL="800100" lvl="2">
              <a:buFont typeface="Wingdings" panose="020B0604020202020204" pitchFamily="34" charset="0"/>
              <a:buChar char="§"/>
            </a:pPr>
            <a:r>
              <a:rPr lang="en-US" sz="1800"/>
              <a:t>Form a communication network with rovers </a:t>
            </a:r>
          </a:p>
        </p:txBody>
      </p:sp>
      <p:pic>
        <p:nvPicPr>
          <p:cNvPr id="4" name="Picture 3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2FCDEC5F-97A7-7289-6DCE-4F32817F4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08" y="365125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11251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1378-33B5-0CD4-839E-E52A191C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Stepper Motor Controls</a:t>
            </a:r>
            <a:endParaRPr lang="en-US"/>
          </a:p>
        </p:txBody>
      </p:sp>
      <p:pic>
        <p:nvPicPr>
          <p:cNvPr id="4" name="Content Placeholder 3" descr="A diagram of a circuit&#10;&#10;Description automatically generated">
            <a:extLst>
              <a:ext uri="{FF2B5EF4-FFF2-40B4-BE49-F238E27FC236}">
                <a16:creationId xmlns:a16="http://schemas.microsoft.com/office/drawing/2014/main" id="{B67777DD-D125-A377-41B3-36C98928F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23" y="2326554"/>
            <a:ext cx="4539481" cy="2204891"/>
          </a:xfrm>
          <a:prstGeom prst="rect">
            <a:avLst/>
          </a:prstGeom>
        </p:spPr>
      </p:pic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A664C06C-C9F0-18B9-07A2-3D333B47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29" y="4531445"/>
            <a:ext cx="4164675" cy="2078333"/>
          </a:xfrm>
          <a:prstGeom prst="rect">
            <a:avLst/>
          </a:prstGeom>
        </p:spPr>
      </p:pic>
      <p:pic>
        <p:nvPicPr>
          <p:cNvPr id="6" name="Picture 5" descr="A diagram of a circuit board&#10;&#10;Description automatically generated">
            <a:extLst>
              <a:ext uri="{FF2B5EF4-FFF2-40B4-BE49-F238E27FC236}">
                <a16:creationId xmlns:a16="http://schemas.microsoft.com/office/drawing/2014/main" id="{0A23774B-ADDB-1204-FE6D-74CF04190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977" y="2438520"/>
            <a:ext cx="5943600" cy="3751580"/>
          </a:xfrm>
          <a:prstGeom prst="rect">
            <a:avLst/>
          </a:prstGeom>
        </p:spPr>
      </p:pic>
      <p:pic>
        <p:nvPicPr>
          <p:cNvPr id="7" name="Picture 6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53E6C97F-3202-9E25-9681-3CFB89F50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741" y="236389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33031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F9F4-5E4A-C8B0-8CBA-FEFB545C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>
                <a:effectLst/>
                <a:ea typeface="Yu Gothic Light" panose="020B0300000000000000" pitchFamily="34" charset="-128"/>
                <a:cs typeface="Times New Roman" panose="02020603050405020304" pitchFamily="18" charset="0"/>
              </a:rPr>
              <a:t>Servo Motor Controls</a:t>
            </a:r>
            <a:endParaRPr lang="en-US"/>
          </a:p>
        </p:txBody>
      </p:sp>
      <p:pic>
        <p:nvPicPr>
          <p:cNvPr id="4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0E611762-2D10-7EC1-DBC2-6E0F73915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446" y="2330366"/>
            <a:ext cx="3389671" cy="2250632"/>
          </a:xfrm>
          <a:prstGeom prst="rect">
            <a:avLst/>
          </a:prstGeom>
        </p:spPr>
      </p:pic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BE7D34EA-C3B3-8F7E-E1D3-5A0DC11E1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99" y="4527636"/>
            <a:ext cx="4506218" cy="2080756"/>
          </a:xfrm>
          <a:prstGeom prst="rect">
            <a:avLst/>
          </a:prstGeom>
        </p:spPr>
      </p:pic>
      <p:pic>
        <p:nvPicPr>
          <p:cNvPr id="6" name="Picture 5" descr="A diagram of a circuit board&#10;&#10;Description automatically generated">
            <a:extLst>
              <a:ext uri="{FF2B5EF4-FFF2-40B4-BE49-F238E27FC236}">
                <a16:creationId xmlns:a16="http://schemas.microsoft.com/office/drawing/2014/main" id="{E578A4C1-0222-90DB-0686-B467CC44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117" y="2272116"/>
            <a:ext cx="5730754" cy="4349495"/>
          </a:xfrm>
          <a:prstGeom prst="rect">
            <a:avLst/>
          </a:prstGeom>
        </p:spPr>
      </p:pic>
      <p:pic>
        <p:nvPicPr>
          <p:cNvPr id="7" name="Picture 6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98E1AA46-2B7A-AE8D-7440-19A2288F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741" y="236389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172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25DF-9739-2511-F959-E9744CEC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 Control</a:t>
            </a:r>
          </a:p>
        </p:txBody>
      </p:sp>
      <p:pic>
        <p:nvPicPr>
          <p:cNvPr id="4" name="Content Placeholder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BDA44838-B018-CCB0-2EC6-4748E42E2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480" y="2638425"/>
            <a:ext cx="4777041" cy="3101975"/>
          </a:xfrm>
          <a:prstGeom prst="rect">
            <a:avLst/>
          </a:prstGeom>
        </p:spPr>
      </p:pic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A271442B-0837-DFE5-A069-EBE0F28DA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54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39550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7A36-CA22-3920-C9BB-2B71CB0E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MCU System</a:t>
            </a:r>
          </a:p>
        </p:txBody>
      </p:sp>
      <p:pic>
        <p:nvPicPr>
          <p:cNvPr id="4" name="Content Placeholder 3" descr="A diagram of a circuit&#10;&#10;Description automatically generated">
            <a:extLst>
              <a:ext uri="{FF2B5EF4-FFF2-40B4-BE49-F238E27FC236}">
                <a16:creationId xmlns:a16="http://schemas.microsoft.com/office/drawing/2014/main" id="{CFF016A1-83AA-5998-92EA-22393B0AE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923" y="2638425"/>
            <a:ext cx="7708154" cy="3101975"/>
          </a:xfrm>
          <a:prstGeom prst="rect">
            <a:avLst/>
          </a:prstGeom>
        </p:spPr>
      </p:pic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BA4ACEA8-4CD3-C70F-7561-50FE97430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085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26686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0EA2-5BEF-9787-FA4E-B1067BE8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Lower-Level Subsystem</a:t>
            </a:r>
          </a:p>
        </p:txBody>
      </p:sp>
      <p:pic>
        <p:nvPicPr>
          <p:cNvPr id="4" name="Content Placeholder 3" descr="A diagram of a circuit&#10;&#10;Description automatically generated">
            <a:extLst>
              <a:ext uri="{FF2B5EF4-FFF2-40B4-BE49-F238E27FC236}">
                <a16:creationId xmlns:a16="http://schemas.microsoft.com/office/drawing/2014/main" id="{F8AC1BE9-1CCA-0752-E9B1-E84FCD3AF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587" y="2638425"/>
            <a:ext cx="5882827" cy="3101975"/>
          </a:xfrm>
          <a:prstGeom prst="rect">
            <a:avLst/>
          </a:prstGeom>
        </p:spPr>
      </p:pic>
      <p:pic>
        <p:nvPicPr>
          <p:cNvPr id="5" name="Picture 4" descr="A diagram of a circuit board&#10;&#10;Description automatically generated">
            <a:extLst>
              <a:ext uri="{FF2B5EF4-FFF2-40B4-BE49-F238E27FC236}">
                <a16:creationId xmlns:a16="http://schemas.microsoft.com/office/drawing/2014/main" id="{B2D25BA7-1665-6051-34A6-4781A19C0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50845"/>
            <a:ext cx="5219700" cy="2689860"/>
          </a:xfrm>
          <a:prstGeom prst="rect">
            <a:avLst/>
          </a:prstGeom>
        </p:spPr>
      </p:pic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67FA8A67-EB60-3646-E549-071FF4F0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423477"/>
            <a:ext cx="5943600" cy="3531870"/>
          </a:xfrm>
          <a:prstGeom prst="rect">
            <a:avLst/>
          </a:prstGeom>
        </p:spPr>
      </p:pic>
      <p:pic>
        <p:nvPicPr>
          <p:cNvPr id="7" name="Picture 6" descr="A diagram of a circuit board&#10;&#10;Description automatically generated">
            <a:extLst>
              <a:ext uri="{FF2B5EF4-FFF2-40B4-BE49-F238E27FC236}">
                <a16:creationId xmlns:a16="http://schemas.microsoft.com/office/drawing/2014/main" id="{DA08C3FD-D982-DF97-E812-E0B701B88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125" y="2175700"/>
            <a:ext cx="5943600" cy="3441700"/>
          </a:xfrm>
          <a:prstGeom prst="rect">
            <a:avLst/>
          </a:prstGeom>
        </p:spPr>
      </p:pic>
      <p:pic>
        <p:nvPicPr>
          <p:cNvPr id="8" name="Picture 7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071BF053-38DC-9647-D7CE-21398C9DC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54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09366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8C94-A8E4-C70C-5708-006B7AE4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D455-54D5-2FCC-C64A-A7AB7486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Details on software design for the overall system which includes:</a:t>
            </a:r>
          </a:p>
          <a:p>
            <a:r>
              <a:rPr lang="en-US"/>
              <a:t>Communications through the mesh network</a:t>
            </a:r>
          </a:p>
          <a:p>
            <a:r>
              <a:rPr lang="en-US"/>
              <a:t>Collecting sensor information</a:t>
            </a:r>
          </a:p>
          <a:p>
            <a:r>
              <a:rPr lang="en-US"/>
              <a:t>Positioning reflector to deliver sunlight to target</a:t>
            </a:r>
          </a:p>
          <a:p>
            <a:r>
              <a:rPr lang="en-US"/>
              <a:t>Represented with software diagrams</a:t>
            </a:r>
          </a:p>
          <a:p>
            <a:endParaRPr lang="en-US"/>
          </a:p>
        </p:txBody>
      </p:sp>
      <p:pic>
        <p:nvPicPr>
          <p:cNvPr id="4" name="Picture 3" descr="A person with curly hair and beard smiling&#10;&#10;Description automatically generated">
            <a:extLst>
              <a:ext uri="{FF2B5EF4-FFF2-40B4-BE49-F238E27FC236}">
                <a16:creationId xmlns:a16="http://schemas.microsoft.com/office/drawing/2014/main" id="{EE75440B-F1D2-500A-D8C2-2C47BF00A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18" y="301752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6284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9376-9A07-838A-566C-204212D7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24" y="2921173"/>
            <a:ext cx="2174047" cy="1015663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/>
              <a:t>Case </a:t>
            </a:r>
            <a:br>
              <a:rPr lang="en-US" sz="2000"/>
            </a:br>
            <a:r>
              <a:rPr lang="en-US" sz="2000"/>
              <a:t>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software use diagram&#10;&#10;Description automatically generated">
            <a:extLst>
              <a:ext uri="{FF2B5EF4-FFF2-40B4-BE49-F238E27FC236}">
                <a16:creationId xmlns:a16="http://schemas.microsoft.com/office/drawing/2014/main" id="{4C6173D7-2EC3-523C-0A83-C0FB31C68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1" y="0"/>
            <a:ext cx="8092034" cy="6858000"/>
          </a:xfrm>
          <a:prstGeom prst="rect">
            <a:avLst/>
          </a:prstGeom>
        </p:spPr>
      </p:pic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A2E1DA0-F9B5-9ADA-BD53-5DD774317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152" y="238110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17449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A4F9-C02E-E1EE-43CF-A066705B0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034" y="2921173"/>
            <a:ext cx="2095792" cy="1015663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/>
              <a:t>Activity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with many blue squares&#10;&#10;Description automatically generated with medium confidence">
            <a:extLst>
              <a:ext uri="{FF2B5EF4-FFF2-40B4-BE49-F238E27FC236}">
                <a16:creationId xmlns:a16="http://schemas.microsoft.com/office/drawing/2014/main" id="{F215DB2B-C9E1-ABA6-5120-7CE861E8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243" y="0"/>
            <a:ext cx="6381786" cy="6862137"/>
          </a:xfrm>
          <a:prstGeom prst="rect">
            <a:avLst/>
          </a:prstGeom>
        </p:spPr>
      </p:pic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D747B316-607F-3CC4-1BF0-CEAA7CC56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757" y="238110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66337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346DB-36E9-CBF8-A32A-F92C969D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>
                <a:effectLst/>
              </a:rPr>
              <a:t>Motor positioning of Reflector based on light intensity algorithm.</a:t>
            </a:r>
            <a:endParaRPr lang="en-US" sz="1500"/>
          </a:p>
        </p:txBody>
      </p:sp>
      <p:pic>
        <p:nvPicPr>
          <p:cNvPr id="4" name="Content Placeholder 3" descr="A diagram of a flowchart&#10;&#10;Description automatically generated">
            <a:extLst>
              <a:ext uri="{FF2B5EF4-FFF2-40B4-BE49-F238E27FC236}">
                <a16:creationId xmlns:a16="http://schemas.microsoft.com/office/drawing/2014/main" id="{163427C2-A31F-BD36-8C5F-C0F88DF03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440"/>
            <a:ext cx="4933950" cy="6645052"/>
          </a:xfrm>
          <a:prstGeom prst="rect">
            <a:avLst/>
          </a:prstGeom>
        </p:spPr>
      </p:pic>
      <p:pic>
        <p:nvPicPr>
          <p:cNvPr id="5" name="Picture 4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4F413908-3529-3205-C7E7-6DABC367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63" y="0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70827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5C0A8-0B26-A3D6-D204-26112F12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>
                <a:effectLst/>
              </a:rPr>
              <a:t>Motor positioning of Reflector based on light intensity algorithm</a:t>
            </a:r>
            <a:endParaRPr lang="en-US" sz="1500"/>
          </a:p>
        </p:txBody>
      </p:sp>
      <p:pic>
        <p:nvPicPr>
          <p:cNvPr id="4" name="Content Placeholder 3" descr="A diagram of a machine&#10;&#10;Description automatically generated">
            <a:extLst>
              <a:ext uri="{FF2B5EF4-FFF2-40B4-BE49-F238E27FC236}">
                <a16:creationId xmlns:a16="http://schemas.microsoft.com/office/drawing/2014/main" id="{2FBFD8EA-30A9-7CBE-4731-81A1FE3B0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1386562"/>
            <a:ext cx="6257544" cy="3770169"/>
          </a:xfrm>
          <a:prstGeom prst="rect">
            <a:avLst/>
          </a:prstGeom>
        </p:spPr>
      </p:pic>
      <p:pic>
        <p:nvPicPr>
          <p:cNvPr id="5" name="Picture 4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2919A07C-C831-0B49-680B-ACCCC1F7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1" y="155449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4404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6CAD-D223-E134-BE90-04E0892D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82D4-3529-4BE2-B7AB-9768304DB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255263"/>
          </a:xfrm>
        </p:spPr>
        <p:txBody>
          <a:bodyPr>
            <a:norm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Overall Goals (High Level)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Build a tower to handle rover communication.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Build a tower to handle sunlight diversion to targets.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Stretch Goals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P2P Networking for communication and mirror tower with rovers.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Wireless charging and/or docking station for communication tower.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5C0F8D27-A1BF-6952-43E2-EF487E226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08" y="365125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3451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A826-092F-8B3A-97B5-D2E1E2B4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>
                <a:effectLst/>
                <a:latin typeface="Gill Sans MT"/>
                <a:ea typeface="Calibri" panose="020F0502020204030204" pitchFamily="34" charset="0"/>
              </a:rPr>
              <a:t>Power Control Algorithm</a:t>
            </a:r>
            <a:endParaRPr lang="en-US">
              <a:latin typeface="Gill Sans M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167869-7AE5-5091-F6D5-40901127A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441593"/>
              </p:ext>
            </p:extLst>
          </p:nvPr>
        </p:nvGraphicFramePr>
        <p:xfrm>
          <a:off x="4631376" y="2850078"/>
          <a:ext cx="6857221" cy="2327745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218410">
                  <a:extLst>
                    <a:ext uri="{9D8B030D-6E8A-4147-A177-3AD203B41FA5}">
                      <a16:colId xmlns:a16="http://schemas.microsoft.com/office/drawing/2014/main" val="2120242222"/>
                    </a:ext>
                  </a:extLst>
                </a:gridCol>
                <a:gridCol w="2102198">
                  <a:extLst>
                    <a:ext uri="{9D8B030D-6E8A-4147-A177-3AD203B41FA5}">
                      <a16:colId xmlns:a16="http://schemas.microsoft.com/office/drawing/2014/main" val="2388028492"/>
                    </a:ext>
                  </a:extLst>
                </a:gridCol>
                <a:gridCol w="3536613">
                  <a:extLst>
                    <a:ext uri="{9D8B030D-6E8A-4147-A177-3AD203B41FA5}">
                      <a16:colId xmlns:a16="http://schemas.microsoft.com/office/drawing/2014/main" val="2322792988"/>
                    </a:ext>
                  </a:extLst>
                </a:gridCol>
              </a:tblGrid>
              <a:tr h="325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Component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Essential/Non-Essential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Low-Power Considerations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7016160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MCU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Essential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Low-Power Mode, only essential functions 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2900049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Antenna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Essential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Receive only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652921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Sensors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Essential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Sensors will be turned on periodically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9178319"/>
                  </a:ext>
                </a:extLst>
              </a:tr>
              <a:tr h="58530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Stepper Motor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Non-Essential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886210"/>
                  </a:ext>
                </a:extLst>
              </a:tr>
              <a:tr h="325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Servo Motors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Non-Essential</a:t>
                      </a:r>
                      <a:endParaRPr lang="en-US" sz="1400">
                        <a:effectLst/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692973"/>
                  </a:ext>
                </a:extLst>
              </a:tr>
            </a:tbl>
          </a:graphicData>
        </a:graphic>
      </p:graphicFrame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789829FF-58C1-A3C5-04D8-813D1B11D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54" y="50189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2E54D-1131-99D7-65BB-5D0C4A67E7FB}"/>
              </a:ext>
            </a:extLst>
          </p:cNvPr>
          <p:cNvSpPr txBox="1"/>
          <p:nvPr/>
        </p:nvSpPr>
        <p:spPr>
          <a:xfrm>
            <a:off x="712519" y="2869870"/>
            <a:ext cx="369124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Goal was to reduce power consumption when the sun would not be visible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Reducing usage of non-essential components during these times would preserve battery charge</a:t>
            </a:r>
          </a:p>
        </p:txBody>
      </p:sp>
    </p:spTree>
    <p:extLst>
      <p:ext uri="{BB962C8B-B14F-4D97-AF65-F5344CB8AC3E}">
        <p14:creationId xmlns:p14="http://schemas.microsoft.com/office/powerpoint/2010/main" val="3041782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9BC0-1D64-B028-52EC-230DDADE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AD82-FB72-5411-B718-C96AC28D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MCU</a:t>
            </a:r>
          </a:p>
          <a:p>
            <a:r>
              <a:rPr lang="en-US"/>
              <a:t>Sensors</a:t>
            </a:r>
          </a:p>
          <a:p>
            <a:r>
              <a:rPr lang="en-US"/>
              <a:t>Stepper Motor Controller</a:t>
            </a:r>
          </a:p>
          <a:p>
            <a:r>
              <a:rPr lang="en-US"/>
              <a:t>Servo Motor Controller</a:t>
            </a:r>
          </a:p>
          <a:p>
            <a:endParaRPr lang="en-US"/>
          </a:p>
        </p:txBody>
      </p:sp>
      <p:pic>
        <p:nvPicPr>
          <p:cNvPr id="4" name="Picture 3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62D32A60-386C-7002-ABAB-477EE3586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80" y="511156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91317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05729-2C0E-7710-3C46-45AFE24F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524083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MCU PCB</a:t>
            </a:r>
          </a:p>
        </p:txBody>
      </p:sp>
      <p:pic>
        <p:nvPicPr>
          <p:cNvPr id="4" name="Content Placeholder 3" descr="A red circuit board with blue and yellow text&#10;&#10;Description automatically generated">
            <a:extLst>
              <a:ext uri="{FF2B5EF4-FFF2-40B4-BE49-F238E27FC236}">
                <a16:creationId xmlns:a16="http://schemas.microsoft.com/office/drawing/2014/main" id="{248DBF48-04F6-F3CF-A468-A4217F187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60" y="632259"/>
            <a:ext cx="5868539" cy="393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605194-7FA2-585D-60D0-B9247CFD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721" y="632259"/>
            <a:ext cx="5892279" cy="3931920"/>
          </a:xfrm>
          <a:prstGeom prst="rect">
            <a:avLst/>
          </a:prstGeom>
        </p:spPr>
      </p:pic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DAC272A6-A2D4-8FB1-E0B9-D7CCA12D7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61" y="4697843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80469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97713-9F59-2538-C4C1-17D8984CF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6694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Sensors PCB</a:t>
            </a:r>
          </a:p>
        </p:txBody>
      </p:sp>
      <p:pic>
        <p:nvPicPr>
          <p:cNvPr id="4" name="Content Placeholder 3" descr="A red square with yellow text&#10;&#10;Description automatically generated">
            <a:extLst>
              <a:ext uri="{FF2B5EF4-FFF2-40B4-BE49-F238E27FC236}">
                <a16:creationId xmlns:a16="http://schemas.microsoft.com/office/drawing/2014/main" id="{194024DA-DAA8-7632-5987-67EF8F7A8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955" y="0"/>
            <a:ext cx="5253775" cy="5266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F7E35-FDF1-A61B-B697-49172DBA6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15" y="0"/>
            <a:ext cx="5029200" cy="5029200"/>
          </a:xfrm>
          <a:prstGeom prst="rect">
            <a:avLst/>
          </a:prstGeom>
        </p:spPr>
      </p:pic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6713A702-C724-DAF9-7D2E-B88F821D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711" y="4717635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27332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4A80-AAA5-EC5D-A7E5-1981A892C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</p:spPr>
        <p:txBody>
          <a:bodyPr vert="horz" lIns="182880" tIns="182880" rIns="182880" bIns="182880" rtlCol="0" anchor="ctr" anchorCtr="1">
            <a:normAutofit fontScale="90000"/>
          </a:bodyPr>
          <a:lstStyle/>
          <a:p>
            <a:r>
              <a:rPr lang="en-US" sz="2000"/>
              <a:t>Stepper Motor Controller PCB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ed circuit board with blue and red text&#10;&#10;Description automatically generated">
            <a:extLst>
              <a:ext uri="{FF2B5EF4-FFF2-40B4-BE49-F238E27FC236}">
                <a16:creationId xmlns:a16="http://schemas.microsoft.com/office/drawing/2014/main" id="{4A1981EC-2F4E-2697-47EB-401816A56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84" y="1266444"/>
            <a:ext cx="4065604" cy="4325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895CB-9FB7-6B18-0378-71ACC6B71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71" y="1266444"/>
            <a:ext cx="4084674" cy="4320914"/>
          </a:xfrm>
          <a:prstGeom prst="rect">
            <a:avLst/>
          </a:prstGeom>
        </p:spPr>
      </p:pic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827AE003-01B1-F114-B028-8301FF3D6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80" y="76362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1F466EC8-11E9-5716-C399-FA2152C00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710" y="76362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02771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B74A-6D2D-4259-4A43-8AEAD62D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/>
              <a:t>SErVo Motor controller PCB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ed circuit board with many small holes&#10;&#10;Description automatically generated with medium confidence">
            <a:extLst>
              <a:ext uri="{FF2B5EF4-FFF2-40B4-BE49-F238E27FC236}">
                <a16:creationId xmlns:a16="http://schemas.microsoft.com/office/drawing/2014/main" id="{48882CD6-B291-3F45-5AF0-CE702CFB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96" y="649605"/>
            <a:ext cx="4184191" cy="5263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44F1A-B045-E7A3-1EF6-03AA4BE5E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983" y="597027"/>
            <a:ext cx="4188508" cy="5266944"/>
          </a:xfrm>
          <a:prstGeom prst="rect">
            <a:avLst/>
          </a:prstGeom>
        </p:spPr>
      </p:pic>
      <p:pic>
        <p:nvPicPr>
          <p:cNvPr id="5" name="Picture 4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B12C65C8-22B8-AB01-CAAD-8FCE5C09C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80" y="59201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AC2C0AB2-56E6-5BAE-B403-7D16EF595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96" y="61017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03262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6169-67A3-ECF7-7B7A-B1A2F508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Administrative Contents</a:t>
            </a:r>
          </a:p>
        </p:txBody>
      </p:sp>
      <p:pic>
        <p:nvPicPr>
          <p:cNvPr id="4" name="Picture 3" descr="A person with curly hair and beard smiling&#10;&#10;Description automatically generated">
            <a:extLst>
              <a:ext uri="{FF2B5EF4-FFF2-40B4-BE49-F238E27FC236}">
                <a16:creationId xmlns:a16="http://schemas.microsoft.com/office/drawing/2014/main" id="{54BD8F55-1099-5BD4-F871-BBD7A94A3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18" y="301752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A697DB-75E2-7B30-F711-B3609CBE9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35753"/>
              </p:ext>
            </p:extLst>
          </p:nvPr>
        </p:nvGraphicFramePr>
        <p:xfrm>
          <a:off x="413220" y="2272666"/>
          <a:ext cx="5509278" cy="4339881"/>
        </p:xfrm>
        <a:graphic>
          <a:graphicData uri="http://schemas.openxmlformats.org/drawingml/2006/table">
            <a:tbl>
              <a:tblPr firstRow="1" firstCol="1" bandRow="1"/>
              <a:tblGrid>
                <a:gridCol w="2754639">
                  <a:extLst>
                    <a:ext uri="{9D8B030D-6E8A-4147-A177-3AD203B41FA5}">
                      <a16:colId xmlns:a16="http://schemas.microsoft.com/office/drawing/2014/main" val="1932383169"/>
                    </a:ext>
                  </a:extLst>
                </a:gridCol>
                <a:gridCol w="2754639">
                  <a:extLst>
                    <a:ext uri="{9D8B030D-6E8A-4147-A177-3AD203B41FA5}">
                      <a16:colId xmlns:a16="http://schemas.microsoft.com/office/drawing/2014/main" val="336434272"/>
                    </a:ext>
                  </a:extLst>
                </a:gridCol>
              </a:tblGrid>
              <a:tr h="2066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Electrical Engineering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Responsibilities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941544"/>
                  </a:ext>
                </a:extLst>
              </a:tr>
              <a:tr h="206661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Alexandre Fiset</a:t>
                      </a:r>
                    </a:p>
                  </a:txBody>
                  <a:tcPr marL="99560" marR="99560" marT="49780" marB="49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PSU Design and Implementation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107300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PCB Design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142420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MPPT Tracking Implementation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573289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Administrative Documentation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808840"/>
                  </a:ext>
                </a:extLst>
              </a:tr>
              <a:tr h="2066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Computer Engineering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Responsibilities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66563"/>
                  </a:ext>
                </a:extLst>
              </a:tr>
              <a:tr h="206661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Binh Pham</a:t>
                      </a:r>
                    </a:p>
                  </a:txBody>
                  <a:tcPr marL="99560" marR="99560" marT="49780" marB="49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Reflector Technology and Design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63786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Motor and Motor Controls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739199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Vectoring Technology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506826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Project Lead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316137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Positioning and Vectoring Algorithm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61054"/>
                  </a:ext>
                </a:extLst>
              </a:tr>
              <a:tr h="2066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Computer Engineering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Responsibilities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721681"/>
                  </a:ext>
                </a:extLst>
              </a:tr>
              <a:tr h="206661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Pedro Kasprzykowski</a:t>
                      </a:r>
                    </a:p>
                  </a:txBody>
                  <a:tcPr marL="99560" marR="99560" marT="49780" marB="49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MCU Selection and Implementation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826826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Software Design and Implementation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27706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Antenna and Communications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877416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Website Design and Management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784488"/>
                  </a:ext>
                </a:extLst>
              </a:tr>
              <a:tr h="2066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Computer Engineering 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Responsibilities</a:t>
                      </a:r>
                      <a:endParaRPr lang="en-US" sz="11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10077"/>
                  </a:ext>
                </a:extLst>
              </a:tr>
              <a:tr h="206661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Stephen Martin</a:t>
                      </a:r>
                    </a:p>
                  </a:txBody>
                  <a:tcPr marL="99560" marR="99560" marT="49780" marB="49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Sensor Selection and Implementation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423511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MCU Selection and Implementation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911936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Positioning and Vectoring Algorithm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092903"/>
                  </a:ext>
                </a:extLst>
              </a:tr>
              <a:tr h="206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Software Design and Implementation</a:t>
                      </a:r>
                    </a:p>
                  </a:txBody>
                  <a:tcPr marL="60486" marR="604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0568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A47569-B262-1389-E852-32E74A5A047E}"/>
              </a:ext>
            </a:extLst>
          </p:cNvPr>
          <p:cNvSpPr txBox="1"/>
          <p:nvPr/>
        </p:nvSpPr>
        <p:spPr>
          <a:xfrm>
            <a:off x="6549565" y="2751992"/>
            <a:ext cx="263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Distribution of work table</a:t>
            </a:r>
          </a:p>
        </p:txBody>
      </p:sp>
    </p:spTree>
    <p:extLst>
      <p:ext uri="{BB962C8B-B14F-4D97-AF65-F5344CB8AC3E}">
        <p14:creationId xmlns:p14="http://schemas.microsoft.com/office/powerpoint/2010/main" val="2607790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D5770-5734-FF4E-653E-1D024BBD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</p:spPr>
        <p:txBody>
          <a:bodyPr vert="horz" wrap="square" lIns="182880" tIns="182880" rIns="182880" bIns="18288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Mechanical's Budgets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6344E97-2447-9FBE-DD42-19A75196D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5847461"/>
              </p:ext>
            </p:extLst>
          </p:nvPr>
        </p:nvGraphicFramePr>
        <p:xfrm>
          <a:off x="920750" y="1979481"/>
          <a:ext cx="5983903" cy="294031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552746">
                  <a:extLst>
                    <a:ext uri="{9D8B030D-6E8A-4147-A177-3AD203B41FA5}">
                      <a16:colId xmlns:a16="http://schemas.microsoft.com/office/drawing/2014/main" val="2541162085"/>
                    </a:ext>
                  </a:extLst>
                </a:gridCol>
                <a:gridCol w="2261082">
                  <a:extLst>
                    <a:ext uri="{9D8B030D-6E8A-4147-A177-3AD203B41FA5}">
                      <a16:colId xmlns:a16="http://schemas.microsoft.com/office/drawing/2014/main" val="2706425069"/>
                    </a:ext>
                  </a:extLst>
                </a:gridCol>
                <a:gridCol w="1087724">
                  <a:extLst>
                    <a:ext uri="{9D8B030D-6E8A-4147-A177-3AD203B41FA5}">
                      <a16:colId xmlns:a16="http://schemas.microsoft.com/office/drawing/2014/main" val="253294784"/>
                    </a:ext>
                  </a:extLst>
                </a:gridCol>
                <a:gridCol w="1082351">
                  <a:extLst>
                    <a:ext uri="{9D8B030D-6E8A-4147-A177-3AD203B41FA5}">
                      <a16:colId xmlns:a16="http://schemas.microsoft.com/office/drawing/2014/main" val="3340371598"/>
                    </a:ext>
                  </a:extLst>
                </a:gridCol>
              </a:tblGrid>
              <a:tr h="250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Component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Name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Price/unit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Quantity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extLst>
                  <a:ext uri="{0D108BD9-81ED-4DB2-BD59-A6C34878D82A}">
                    <a16:rowId xmlns:a16="http://schemas.microsoft.com/office/drawing/2014/main" val="33239427"/>
                  </a:ext>
                </a:extLst>
              </a:tr>
              <a:tr h="48782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Mirror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0.032" x 24" x 24", 3003-H14 Aluminum Sheet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$28.86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extLst>
                  <a:ext uri="{0D108BD9-81ED-4DB2-BD59-A6C34878D82A}">
                    <a16:rowId xmlns:a16="http://schemas.microsoft.com/office/drawing/2014/main" val="1306214776"/>
                  </a:ext>
                </a:extLst>
              </a:tr>
              <a:tr h="2505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Mirror Coating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Mylar Sheet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$25.99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extLst>
                  <a:ext uri="{0D108BD9-81ED-4DB2-BD59-A6C34878D82A}">
                    <a16:rowId xmlns:a16="http://schemas.microsoft.com/office/drawing/2014/main" val="1071200184"/>
                  </a:ext>
                </a:extLst>
              </a:tr>
              <a:tr h="7250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Frame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ADJ LTS-6 T-Bar Tripod Lightweight Lighting Stand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$54.99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extLst>
                  <a:ext uri="{0D108BD9-81ED-4DB2-BD59-A6C34878D82A}">
                    <a16:rowId xmlns:a16="http://schemas.microsoft.com/office/drawing/2014/main" val="2722019138"/>
                  </a:ext>
                </a:extLst>
              </a:tr>
              <a:tr h="2505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Base Panels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Plywood Panels 4ftx8ft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$25.60 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extLst>
                  <a:ext uri="{0D108BD9-81ED-4DB2-BD59-A6C34878D82A}">
                    <a16:rowId xmlns:a16="http://schemas.microsoft.com/office/drawing/2014/main" val="77004629"/>
                  </a:ext>
                </a:extLst>
              </a:tr>
              <a:tr h="48782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Communication Tower Box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Junction Box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$26.89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extLst>
                  <a:ext uri="{0D108BD9-81ED-4DB2-BD59-A6C34878D82A}">
                    <a16:rowId xmlns:a16="http://schemas.microsoft.com/office/drawing/2014/main" val="2551208768"/>
                  </a:ext>
                </a:extLst>
              </a:tr>
              <a:tr h="48782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Wheel Hub Bearing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Rear Wheel Hub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$44.90 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382" marR="81382" marT="0" marB="0"/>
                </a:tc>
                <a:extLst>
                  <a:ext uri="{0D108BD9-81ED-4DB2-BD59-A6C34878D82A}">
                    <a16:rowId xmlns:a16="http://schemas.microsoft.com/office/drawing/2014/main" val="1223923854"/>
                  </a:ext>
                </a:extLst>
              </a:tr>
            </a:tbl>
          </a:graphicData>
        </a:graphic>
      </p:graphicFrame>
      <p:pic>
        <p:nvPicPr>
          <p:cNvPr id="3" name="Picture 2" descr="A person with curly hair and beard smiling&#10;&#10;Description automatically generated">
            <a:extLst>
              <a:ext uri="{FF2B5EF4-FFF2-40B4-BE49-F238E27FC236}">
                <a16:creationId xmlns:a16="http://schemas.microsoft.com/office/drawing/2014/main" id="{C538DF94-6FB5-8273-0DF6-F9D54ED1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170" y="293564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46135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C887A-18CA-E3FF-CD7D-FACEF748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</p:spPr>
        <p:txBody>
          <a:bodyPr wrap="square">
            <a:normAutofit/>
          </a:bodyPr>
          <a:lstStyle/>
          <a:p>
            <a:r>
              <a:rPr lang="en-US" err="1">
                <a:solidFill>
                  <a:srgbClr val="FFFFFF"/>
                </a:solidFill>
              </a:rPr>
              <a:t>Electrical’s</a:t>
            </a:r>
            <a:r>
              <a:rPr lang="en-US">
                <a:solidFill>
                  <a:srgbClr val="FFFFFF"/>
                </a:solidFill>
              </a:rPr>
              <a:t>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F67545-FDE0-789D-05EF-7E2CCF8466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546116"/>
              </p:ext>
            </p:extLst>
          </p:nvPr>
        </p:nvGraphicFramePr>
        <p:xfrm>
          <a:off x="920750" y="1200332"/>
          <a:ext cx="5651502" cy="449861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980572">
                  <a:extLst>
                    <a:ext uri="{9D8B030D-6E8A-4147-A177-3AD203B41FA5}">
                      <a16:colId xmlns:a16="http://schemas.microsoft.com/office/drawing/2014/main" val="95836160"/>
                    </a:ext>
                  </a:extLst>
                </a:gridCol>
                <a:gridCol w="1686429">
                  <a:extLst>
                    <a:ext uri="{9D8B030D-6E8A-4147-A177-3AD203B41FA5}">
                      <a16:colId xmlns:a16="http://schemas.microsoft.com/office/drawing/2014/main" val="104269277"/>
                    </a:ext>
                  </a:extLst>
                </a:gridCol>
                <a:gridCol w="886359">
                  <a:extLst>
                    <a:ext uri="{9D8B030D-6E8A-4147-A177-3AD203B41FA5}">
                      <a16:colId xmlns:a16="http://schemas.microsoft.com/office/drawing/2014/main" val="3551035236"/>
                    </a:ext>
                  </a:extLst>
                </a:gridCol>
                <a:gridCol w="1098142">
                  <a:extLst>
                    <a:ext uri="{9D8B030D-6E8A-4147-A177-3AD203B41FA5}">
                      <a16:colId xmlns:a16="http://schemas.microsoft.com/office/drawing/2014/main" val="1426517274"/>
                    </a:ext>
                  </a:extLst>
                </a:gridCol>
              </a:tblGrid>
              <a:tr h="313908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Component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Price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Quantity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extLst>
                  <a:ext uri="{0D108BD9-81ED-4DB2-BD59-A6C34878D82A}">
                    <a16:rowId xmlns:a16="http://schemas.microsoft.com/office/drawing/2014/main" val="3275592871"/>
                  </a:ext>
                </a:extLst>
              </a:tr>
              <a:tr h="585815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Battery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Howell Energy hw-4f7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32.99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extLst>
                  <a:ext uri="{0D108BD9-81ED-4DB2-BD59-A6C34878D82A}">
                    <a16:rowId xmlns:a16="http://schemas.microsoft.com/office/drawing/2014/main" val="2300233094"/>
                  </a:ext>
                </a:extLst>
              </a:tr>
              <a:tr h="31390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Motor 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Nema 23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$30.73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extLst>
                  <a:ext uri="{0D108BD9-81ED-4DB2-BD59-A6C34878D82A}">
                    <a16:rowId xmlns:a16="http://schemas.microsoft.com/office/drawing/2014/main" val="780600686"/>
                  </a:ext>
                </a:extLst>
              </a:tr>
              <a:tr h="585815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Motor x-y-z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9.5-11kg*cm Servo Motor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$17.59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extLst>
                  <a:ext uri="{0D108BD9-81ED-4DB2-BD59-A6C34878D82A}">
                    <a16:rowId xmlns:a16="http://schemas.microsoft.com/office/drawing/2014/main" val="2753080893"/>
                  </a:ext>
                </a:extLst>
              </a:tr>
              <a:tr h="585815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Charge Controller/BMS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333333"/>
                          </a:solidFill>
                          <a:effectLst/>
                        </a:rPr>
                        <a:t>Smaraad SR11004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$39.99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extLst>
                  <a:ext uri="{0D108BD9-81ED-4DB2-BD59-A6C34878D82A}">
                    <a16:rowId xmlns:a16="http://schemas.microsoft.com/office/drawing/2014/main" val="856609424"/>
                  </a:ext>
                </a:extLst>
              </a:tr>
              <a:tr h="31390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Solar Panel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RNG-50D-SS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$49.99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extLst>
                  <a:ext uri="{0D108BD9-81ED-4DB2-BD59-A6C34878D82A}">
                    <a16:rowId xmlns:a16="http://schemas.microsoft.com/office/drawing/2014/main" val="1796577323"/>
                  </a:ext>
                </a:extLst>
              </a:tr>
              <a:tr h="585815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Microcontroller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ESP32-C6-DEVKITC-1-N8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$9.00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extLst>
                  <a:ext uri="{0D108BD9-81ED-4DB2-BD59-A6C34878D82A}">
                    <a16:rowId xmlns:a16="http://schemas.microsoft.com/office/drawing/2014/main" val="819059613"/>
                  </a:ext>
                </a:extLst>
              </a:tr>
              <a:tr h="31390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External Antenna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Wlaniot 2.4G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$17.98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extLst>
                  <a:ext uri="{0D108BD9-81ED-4DB2-BD59-A6C34878D82A}">
                    <a16:rowId xmlns:a16="http://schemas.microsoft.com/office/drawing/2014/main" val="2098978605"/>
                  </a:ext>
                </a:extLst>
              </a:tr>
              <a:tr h="31390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MicroSD card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5251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$4.50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extLst>
                  <a:ext uri="{0D108BD9-81ED-4DB2-BD59-A6C34878D82A}">
                    <a16:rowId xmlns:a16="http://schemas.microsoft.com/office/drawing/2014/main" val="1909271804"/>
                  </a:ext>
                </a:extLst>
              </a:tr>
              <a:tr h="585815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MicroSD card breakout board+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254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$7.50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40" marR="58440" marT="8117" marB="0"/>
                </a:tc>
                <a:extLst>
                  <a:ext uri="{0D108BD9-81ED-4DB2-BD59-A6C34878D82A}">
                    <a16:rowId xmlns:a16="http://schemas.microsoft.com/office/drawing/2014/main" val="4071391095"/>
                  </a:ext>
                </a:extLst>
              </a:tr>
            </a:tbl>
          </a:graphicData>
        </a:graphic>
      </p:graphicFrame>
      <p:pic>
        <p:nvPicPr>
          <p:cNvPr id="3" name="Picture 2" descr="A person with curly hair and beard smiling&#10;&#10;Description automatically generated">
            <a:extLst>
              <a:ext uri="{FF2B5EF4-FFF2-40B4-BE49-F238E27FC236}">
                <a16:creationId xmlns:a16="http://schemas.microsoft.com/office/drawing/2014/main" id="{D239AFCE-8392-2B11-DBDE-F8C39612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170" y="293564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2225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ED6A7-2F0A-BD21-64E8-F1005FC9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PCB’s Budget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833236-4608-D71A-67D5-8CC8AD0E5A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8901487"/>
              </p:ext>
            </p:extLst>
          </p:nvPr>
        </p:nvGraphicFramePr>
        <p:xfrm>
          <a:off x="920750" y="1859912"/>
          <a:ext cx="5843944" cy="382978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843933">
                  <a:extLst>
                    <a:ext uri="{9D8B030D-6E8A-4147-A177-3AD203B41FA5}">
                      <a16:colId xmlns:a16="http://schemas.microsoft.com/office/drawing/2014/main" val="2445436093"/>
                    </a:ext>
                  </a:extLst>
                </a:gridCol>
                <a:gridCol w="2263289">
                  <a:extLst>
                    <a:ext uri="{9D8B030D-6E8A-4147-A177-3AD203B41FA5}">
                      <a16:colId xmlns:a16="http://schemas.microsoft.com/office/drawing/2014/main" val="2383889591"/>
                    </a:ext>
                  </a:extLst>
                </a:gridCol>
                <a:gridCol w="765313">
                  <a:extLst>
                    <a:ext uri="{9D8B030D-6E8A-4147-A177-3AD203B41FA5}">
                      <a16:colId xmlns:a16="http://schemas.microsoft.com/office/drawing/2014/main" val="3530454130"/>
                    </a:ext>
                  </a:extLst>
                </a:gridCol>
                <a:gridCol w="971409">
                  <a:extLst>
                    <a:ext uri="{9D8B030D-6E8A-4147-A177-3AD203B41FA5}">
                      <a16:colId xmlns:a16="http://schemas.microsoft.com/office/drawing/2014/main" val="4118255209"/>
                    </a:ext>
                  </a:extLst>
                </a:gridCol>
              </a:tblGrid>
              <a:tr h="231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Component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Name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Price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Quantity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3524663808"/>
                  </a:ext>
                </a:extLst>
              </a:tr>
              <a:tr h="2315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Microcontroller for PCB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ESP32-C6-WROOM-1U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$3.48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1187142238"/>
                  </a:ext>
                </a:extLst>
              </a:tr>
              <a:tr h="2315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Stepper Motor Controller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DRV8833PW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$2.84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484768603"/>
                  </a:ext>
                </a:extLst>
              </a:tr>
              <a:tr h="2315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Servos Motor Controller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PCA9685PW,112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$2.64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1660823539"/>
                  </a:ext>
                </a:extLst>
              </a:tr>
              <a:tr h="2315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3.3V Regulator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TPS54JA20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$1.50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3901819813"/>
                  </a:ext>
                </a:extLst>
              </a:tr>
              <a:tr h="2315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5V Regulator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TPS54JA20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$1.50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2982375037"/>
                  </a:ext>
                </a:extLst>
              </a:tr>
              <a:tr h="2315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USB-A Connector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2057-USB-AP-S-RA-SMT-ND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$0.55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3839636813"/>
                  </a:ext>
                </a:extLst>
              </a:tr>
              <a:tr h="2315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Sensor-MUX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TCA9548APWR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$1.78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1154056316"/>
                  </a:ext>
                </a:extLst>
              </a:tr>
              <a:tr h="2315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Sensor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VEML7700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$1.88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2645284100"/>
                  </a:ext>
                </a:extLst>
              </a:tr>
              <a:tr h="4319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USB-to-UART Bridge Controller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CP2102N-A02-GQFN28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$4.07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4127249361"/>
                  </a:ext>
                </a:extLst>
              </a:tr>
              <a:tr h="2315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MicroSD Socket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1660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$1.95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3774571545"/>
                  </a:ext>
                </a:extLst>
              </a:tr>
              <a:tr h="4319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Misc.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Resistors, Capacitors, </a:t>
                      </a:r>
                      <a:r>
                        <a:rPr lang="en-US" sz="1400" err="1">
                          <a:effectLst/>
                        </a:rPr>
                        <a:t>Inductr</a:t>
                      </a:r>
                      <a:r>
                        <a:rPr lang="en-US" sz="1400">
                          <a:effectLst/>
                        </a:rPr>
                        <a:t>, Jumpers, Etc.….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~$20.00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176" marR="39176" marT="0" marB="0"/>
                </a:tc>
                <a:extLst>
                  <a:ext uri="{0D108BD9-81ED-4DB2-BD59-A6C34878D82A}">
                    <a16:rowId xmlns:a16="http://schemas.microsoft.com/office/drawing/2014/main" val="2016033614"/>
                  </a:ext>
                </a:extLst>
              </a:tr>
            </a:tbl>
          </a:graphicData>
        </a:graphic>
      </p:graphicFrame>
      <p:pic>
        <p:nvPicPr>
          <p:cNvPr id="3" name="Picture 2" descr="A person with curly hair and beard smiling&#10;&#10;Description automatically generated">
            <a:extLst>
              <a:ext uri="{FF2B5EF4-FFF2-40B4-BE49-F238E27FC236}">
                <a16:creationId xmlns:a16="http://schemas.microsoft.com/office/drawing/2014/main" id="{69F88F51-5B72-773E-ED44-3C1727CC4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170" y="293564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1311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6CAD-D223-E134-BE90-04E0892D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5C0F8D27-A1BF-6952-43E2-EF487E226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08" y="365125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F620B-041D-89F9-D24B-61994CF93474}"/>
              </a:ext>
            </a:extLst>
          </p:cNvPr>
          <p:cNvSpPr txBox="1"/>
          <p:nvPr/>
        </p:nvSpPr>
        <p:spPr>
          <a:xfrm>
            <a:off x="2231136" y="2762662"/>
            <a:ext cx="9122664" cy="339849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ffectLst/>
                <a:ea typeface="Calibri" panose="020F0502020204030204" pitchFamily="34" charset="0"/>
                <a:cs typeface="Arial" panose="020B0604020202020204" pitchFamily="34" charset="0"/>
              </a:rPr>
              <a:t>Mirror Tower Objectives (Lower Level)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ea typeface="Calibri" panose="020F0502020204030204" pitchFamily="34" charset="0"/>
                <a:cs typeface="Arial" panose="020B0604020202020204" pitchFamily="34" charset="0"/>
              </a:rPr>
              <a:t>Identify optimal sun location based on lux value from sensor.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Receive requests from communication tower using protocols.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ea typeface="Calibri" panose="020F0502020204030204" pitchFamily="34" charset="0"/>
                <a:cs typeface="Arial" panose="020B0604020202020204" pitchFamily="34" charset="0"/>
              </a:rPr>
              <a:t>Create a heliostat algorithm to orient towards the target with motors.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ea typeface="Calibri" panose="020F0502020204030204" pitchFamily="34" charset="0"/>
                <a:cs typeface="Arial" panose="020B0604020202020204" pitchFamily="34" charset="0"/>
              </a:rPr>
              <a:t>Create a self-sustainable power supply using solar and battery power.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Communication Beacon Objectives (Lower Level)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Receive requests from target through mesh network protocols.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Relay requests to mirror tower using communication protocols.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ea typeface="Calibri" panose="020F0502020204030204" pitchFamily="34" charset="0"/>
                <a:cs typeface="Arial" panose="020B0604020202020204" pitchFamily="34" charset="0"/>
              </a:rPr>
              <a:t>Create a small and portable tower that can be moved by rovers.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7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68EE18F-D0E0-137F-CFEE-2AE7B5B152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65262"/>
              </p:ext>
            </p:extLst>
          </p:nvPr>
        </p:nvGraphicFramePr>
        <p:xfrm>
          <a:off x="5578860" y="1055315"/>
          <a:ext cx="5688574" cy="312158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403666">
                  <a:extLst>
                    <a:ext uri="{9D8B030D-6E8A-4147-A177-3AD203B41FA5}">
                      <a16:colId xmlns:a16="http://schemas.microsoft.com/office/drawing/2014/main" val="458445780"/>
                    </a:ext>
                  </a:extLst>
                </a:gridCol>
                <a:gridCol w="3284908">
                  <a:extLst>
                    <a:ext uri="{9D8B030D-6E8A-4147-A177-3AD203B41FA5}">
                      <a16:colId xmlns:a16="http://schemas.microsoft.com/office/drawing/2014/main" val="692495955"/>
                    </a:ext>
                  </a:extLst>
                </a:gridCol>
              </a:tblGrid>
              <a:tr h="19387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Heliostat Tower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40229"/>
                  </a:ext>
                </a:extLst>
              </a:tr>
              <a:tr h="1938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Minimum Temperature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-40°C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extLst>
                  <a:ext uri="{0D108BD9-81ED-4DB2-BD59-A6C34878D82A}">
                    <a16:rowId xmlns:a16="http://schemas.microsoft.com/office/drawing/2014/main" val="3689401865"/>
                  </a:ext>
                </a:extLst>
              </a:tr>
              <a:tr h="193873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Reflector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720248"/>
                  </a:ext>
                </a:extLst>
              </a:tr>
              <a:tr h="1938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Minimum size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1ft diameter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extLst>
                  <a:ext uri="{0D108BD9-81ED-4DB2-BD59-A6C34878D82A}">
                    <a16:rowId xmlns:a16="http://schemas.microsoft.com/office/drawing/2014/main" val="2925681089"/>
                  </a:ext>
                </a:extLst>
              </a:tr>
              <a:tr h="1938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Maximum size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5ft diameter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extLst>
                  <a:ext uri="{0D108BD9-81ED-4DB2-BD59-A6C34878D82A}">
                    <a16:rowId xmlns:a16="http://schemas.microsoft.com/office/drawing/2014/main" val="1797193352"/>
                  </a:ext>
                </a:extLst>
              </a:tr>
              <a:tr h="1938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Maximum Weight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9kgs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extLst>
                  <a:ext uri="{0D108BD9-81ED-4DB2-BD59-A6C34878D82A}">
                    <a16:rowId xmlns:a16="http://schemas.microsoft.com/office/drawing/2014/main" val="616179608"/>
                  </a:ext>
                </a:extLst>
              </a:tr>
              <a:tr h="1938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Minimum Reflectivity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90%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extLst>
                  <a:ext uri="{0D108BD9-81ED-4DB2-BD59-A6C34878D82A}">
                    <a16:rowId xmlns:a16="http://schemas.microsoft.com/office/drawing/2014/main" val="1574461026"/>
                  </a:ext>
                </a:extLst>
              </a:tr>
              <a:tr h="1938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</a:rPr>
                        <a:t>Response Time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</a:rPr>
                        <a:t>3 minutes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extLst>
                  <a:ext uri="{0D108BD9-81ED-4DB2-BD59-A6C34878D82A}">
                    <a16:rowId xmlns:a16="http://schemas.microsoft.com/office/drawing/2014/main" val="1158482723"/>
                  </a:ext>
                </a:extLst>
              </a:tr>
              <a:tr h="193873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Tower Frame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727928"/>
                  </a:ext>
                </a:extLst>
              </a:tr>
              <a:tr h="1938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Maximum total weight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27kgs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extLst>
                  <a:ext uri="{0D108BD9-81ED-4DB2-BD59-A6C34878D82A}">
                    <a16:rowId xmlns:a16="http://schemas.microsoft.com/office/drawing/2014/main" val="1038004746"/>
                  </a:ext>
                </a:extLst>
              </a:tr>
              <a:tr h="1938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Minimum Weight Capacity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10kgs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extLst>
                  <a:ext uri="{0D108BD9-81ED-4DB2-BD59-A6C34878D82A}">
                    <a16:rowId xmlns:a16="http://schemas.microsoft.com/office/drawing/2014/main" val="983359227"/>
                  </a:ext>
                </a:extLst>
              </a:tr>
              <a:tr h="193873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Solar Panel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98396"/>
                  </a:ext>
                </a:extLst>
              </a:tr>
              <a:tr h="1938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</a:rPr>
                        <a:t>Minimum Power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</a:rPr>
                        <a:t>30W during sunlight hours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extLst>
                  <a:ext uri="{0D108BD9-81ED-4DB2-BD59-A6C34878D82A}">
                    <a16:rowId xmlns:a16="http://schemas.microsoft.com/office/drawing/2014/main" val="3872661731"/>
                  </a:ext>
                </a:extLst>
              </a:tr>
              <a:tr h="1938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Maximum Voltage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24V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extLst>
                  <a:ext uri="{0D108BD9-81ED-4DB2-BD59-A6C34878D82A}">
                    <a16:rowId xmlns:a16="http://schemas.microsoft.com/office/drawing/2014/main" val="2395648349"/>
                  </a:ext>
                </a:extLst>
              </a:tr>
              <a:tr h="193873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Battery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92834"/>
                  </a:ext>
                </a:extLst>
              </a:tr>
              <a:tr h="1938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Minimum Lifespan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 weeks without sun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637" marR="65637" marT="0" marB="0"/>
                </a:tc>
                <a:extLst>
                  <a:ext uri="{0D108BD9-81ED-4DB2-BD59-A6C34878D82A}">
                    <a16:rowId xmlns:a16="http://schemas.microsoft.com/office/drawing/2014/main" val="235032763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12525B-997C-898B-3618-F835E35AB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007400"/>
              </p:ext>
            </p:extLst>
          </p:nvPr>
        </p:nvGraphicFramePr>
        <p:xfrm>
          <a:off x="5578860" y="4527635"/>
          <a:ext cx="5688574" cy="186055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424125">
                  <a:extLst>
                    <a:ext uri="{9D8B030D-6E8A-4147-A177-3AD203B41FA5}">
                      <a16:colId xmlns:a16="http://schemas.microsoft.com/office/drawing/2014/main" val="987341245"/>
                    </a:ext>
                  </a:extLst>
                </a:gridCol>
                <a:gridCol w="3264449">
                  <a:extLst>
                    <a:ext uri="{9D8B030D-6E8A-4147-A177-3AD203B41FA5}">
                      <a16:colId xmlns:a16="http://schemas.microsoft.com/office/drawing/2014/main" val="3173527061"/>
                    </a:ext>
                  </a:extLst>
                </a:gridCol>
              </a:tblGrid>
              <a:tr h="11938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Communication Tower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344779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Minimum Enclosure Volume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6.5"x6.5"x5"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6840614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Maximum Weight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2kg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0418355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Minimum Network Range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8502767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Communication Rate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2400MHz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0293494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Voltage input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3.3V or 5V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2198787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Maximum Current Draw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500mA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3114202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Minimum Temperature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-40°C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1088987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Latency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 second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599735"/>
                  </a:ext>
                </a:extLst>
              </a:tr>
              <a:tr h="1193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Maximum Power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5W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9014770"/>
                  </a:ext>
                </a:extLst>
              </a:tr>
            </a:tbl>
          </a:graphicData>
        </a:graphic>
      </p:graphicFrame>
      <p:pic>
        <p:nvPicPr>
          <p:cNvPr id="10" name="Picture 9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DC565CD9-C8CE-3C4C-BFC0-015E56D36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741" y="141139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FAF701-B935-3DEE-9C89-32BD2B2EC5F0}"/>
              </a:ext>
            </a:extLst>
          </p:cNvPr>
          <p:cNvSpPr/>
          <p:nvPr/>
        </p:nvSpPr>
        <p:spPr>
          <a:xfrm>
            <a:off x="-228599" y="-174171"/>
            <a:ext cx="4902973" cy="751114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D03BF-606F-F07E-77CA-D910078CB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Specifications Table</a:t>
            </a:r>
          </a:p>
        </p:txBody>
      </p:sp>
    </p:spTree>
    <p:extLst>
      <p:ext uri="{BB962C8B-B14F-4D97-AF65-F5344CB8AC3E}">
        <p14:creationId xmlns:p14="http://schemas.microsoft.com/office/powerpoint/2010/main" val="216517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308B-294E-39D4-74A5-EB5A6DDD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371" y="2960757"/>
            <a:ext cx="2023252" cy="1015663"/>
          </a:xfrm>
        </p:spPr>
        <p:txBody>
          <a:bodyPr vert="horz" lIns="182880" tIns="182880" rIns="182880" bIns="182880" rtlCol="0" anchor="ctr" anchorCtr="1">
            <a:normAutofit fontScale="90000"/>
          </a:bodyPr>
          <a:lstStyle/>
          <a:p>
            <a:r>
              <a:rPr lang="en-US" sz="1600"/>
              <a:t>Hardware</a:t>
            </a:r>
            <a:br>
              <a:rPr lang="en-US" sz="1600"/>
            </a:br>
            <a:r>
              <a:rPr lang="en-US" sz="1600"/>
              <a:t> Block</a:t>
            </a:r>
            <a:br>
              <a:rPr lang="en-US" sz="1600"/>
            </a:br>
            <a:r>
              <a:rPr lang="en-US" sz="1600"/>
              <a:t>Diagram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6238B370-C8F5-5B9D-296F-8DC3F687F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20" y="0"/>
            <a:ext cx="5366383" cy="6858000"/>
          </a:xfrm>
          <a:prstGeom prst="rect">
            <a:avLst/>
          </a:prstGeom>
        </p:spPr>
      </p:pic>
      <p:pic>
        <p:nvPicPr>
          <p:cNvPr id="6" name="Picture 5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BFBEB21B-ACAA-1B31-C6F6-24ED79B2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95" y="2421738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03717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5FEB-5894-485E-CFE0-CA9E147F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231" y="2921173"/>
            <a:ext cx="2095793" cy="1015663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2000"/>
              <a:t>Software</a:t>
            </a:r>
            <a:br>
              <a:rPr lang="en-US" sz="2000"/>
            </a:br>
            <a:r>
              <a:rPr lang="en-US" sz="2000"/>
              <a:t> Block</a:t>
            </a:r>
            <a:br>
              <a:rPr lang="en-US" sz="2000"/>
            </a:br>
            <a:r>
              <a:rPr lang="en-US" sz="2000"/>
              <a:t>Diagram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ftware flowchart&#10;&#10;Description automatically generated">
            <a:extLst>
              <a:ext uri="{FF2B5EF4-FFF2-40B4-BE49-F238E27FC236}">
                <a16:creationId xmlns:a16="http://schemas.microsoft.com/office/drawing/2014/main" id="{8B6B5C88-5DEC-B58E-1104-C602E85FC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720" y="0"/>
            <a:ext cx="6737984" cy="6791325"/>
          </a:xfrm>
          <a:prstGeom prst="rect">
            <a:avLst/>
          </a:prstGeom>
        </p:spPr>
      </p:pic>
      <p:pic>
        <p:nvPicPr>
          <p:cNvPr id="3" name="Picture 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DD18CF3E-5E30-CA44-2A43-CCFAA8AEB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78" y="2381104"/>
            <a:ext cx="2095792" cy="209579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0847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968F-6822-94D9-AFFB-10E96EFF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and Selection of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87DD-A2DE-8400-6C19-5BA9DC84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4002516" cy="3101983"/>
          </a:xfrm>
        </p:spPr>
        <p:txBody>
          <a:bodyPr>
            <a:noAutofit/>
          </a:bodyPr>
          <a:lstStyle/>
          <a:p>
            <a:r>
              <a:rPr lang="en-US" sz="1400"/>
              <a:t>MCU</a:t>
            </a:r>
          </a:p>
          <a:p>
            <a:r>
              <a:rPr lang="en-US" sz="1400"/>
              <a:t>Solar Panels</a:t>
            </a:r>
          </a:p>
          <a:p>
            <a:r>
              <a:rPr lang="en-US" sz="1400"/>
              <a:t>Voltage Regulation</a:t>
            </a:r>
          </a:p>
          <a:p>
            <a:r>
              <a:rPr lang="en-US" sz="1400"/>
              <a:t>3Charge Controller</a:t>
            </a:r>
          </a:p>
          <a:p>
            <a:r>
              <a:rPr lang="en-US" sz="1400"/>
              <a:t>Reflectors</a:t>
            </a:r>
          </a:p>
          <a:p>
            <a:r>
              <a:rPr lang="en-US" sz="1400"/>
              <a:t>Motors</a:t>
            </a:r>
          </a:p>
        </p:txBody>
      </p:sp>
      <p:pic>
        <p:nvPicPr>
          <p:cNvPr id="4" name="Picture 3" descr="A person with curly hair and beard smiling&#10;&#10;Description automatically generated">
            <a:extLst>
              <a:ext uri="{FF2B5EF4-FFF2-40B4-BE49-F238E27FC236}">
                <a16:creationId xmlns:a16="http://schemas.microsoft.com/office/drawing/2014/main" id="{B6565F65-7E8B-568E-BB5C-CF20345EB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95" y="301752"/>
            <a:ext cx="2093976" cy="209397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1A7955-94A0-6561-8F17-9FE3B25458C4}"/>
              </a:ext>
            </a:extLst>
          </p:cNvPr>
          <p:cNvSpPr txBox="1">
            <a:spLocks/>
          </p:cNvSpPr>
          <p:nvPr/>
        </p:nvSpPr>
        <p:spPr>
          <a:xfrm>
            <a:off x="6096000" y="2638044"/>
            <a:ext cx="3864864" cy="310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Motor Controllers</a:t>
            </a:r>
          </a:p>
          <a:p>
            <a:r>
              <a:rPr lang="en-US" sz="1400"/>
              <a:t>Sensor</a:t>
            </a:r>
          </a:p>
          <a:p>
            <a:r>
              <a:rPr lang="en-US" sz="1400"/>
              <a:t>Batteries</a:t>
            </a:r>
          </a:p>
          <a:p>
            <a:r>
              <a:rPr lang="en-US" sz="1400"/>
              <a:t>Antenna</a:t>
            </a:r>
          </a:p>
        </p:txBody>
      </p:sp>
    </p:spTree>
    <p:extLst>
      <p:ext uri="{BB962C8B-B14F-4D97-AF65-F5344CB8AC3E}">
        <p14:creationId xmlns:p14="http://schemas.microsoft.com/office/powerpoint/2010/main" val="369217752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3A18E5934F434AB460B6AB53DCB91A" ma:contentTypeVersion="7" ma:contentTypeDescription="Create a new document." ma:contentTypeScope="" ma:versionID="9a5cf855184ef9fb1186ab4002b0fef2">
  <xsd:schema xmlns:xsd="http://www.w3.org/2001/XMLSchema" xmlns:xs="http://www.w3.org/2001/XMLSchema" xmlns:p="http://schemas.microsoft.com/office/2006/metadata/properties" xmlns:ns3="b81f6b87-aa45-4876-9728-173b2aba9475" xmlns:ns4="120dba0a-3d95-4d20-84c3-5040347ae613" targetNamespace="http://schemas.microsoft.com/office/2006/metadata/properties" ma:root="true" ma:fieldsID="7597d8921d6197c367b536d50042cdf5" ns3:_="" ns4:_="">
    <xsd:import namespace="b81f6b87-aa45-4876-9728-173b2aba9475"/>
    <xsd:import namespace="120dba0a-3d95-4d20-84c3-5040347ae6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f6b87-aa45-4876-9728-173b2aba94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0dba0a-3d95-4d20-84c3-5040347ae6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1f6b87-aa45-4876-9728-173b2aba947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EADECD-3926-43D3-A0E8-9E815F4960BF}">
  <ds:schemaRefs>
    <ds:schemaRef ds:uri="120dba0a-3d95-4d20-84c3-5040347ae613"/>
    <ds:schemaRef ds:uri="b81f6b87-aa45-4876-9728-173b2aba94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6A67236-7146-4150-8C01-944EC947CBB0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20dba0a-3d95-4d20-84c3-5040347ae613"/>
    <ds:schemaRef ds:uri="b81f6b87-aa45-4876-9728-173b2aba9475"/>
  </ds:schemaRefs>
</ds:datastoreItem>
</file>

<file path=customXml/itemProps3.xml><?xml version="1.0" encoding="utf-8"?>
<ds:datastoreItem xmlns:ds="http://schemas.openxmlformats.org/officeDocument/2006/customXml" ds:itemID="{D23AA6C7-671A-47C3-9904-0E88E549FF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0</TotalTime>
  <Words>2644</Words>
  <Application>Microsoft Office PowerPoint</Application>
  <PresentationFormat>Widescreen</PresentationFormat>
  <Paragraphs>1110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Courier New</vt:lpstr>
      <vt:lpstr>Gill Sans MT</vt:lpstr>
      <vt:lpstr>Segoe UI Symbol</vt:lpstr>
      <vt:lpstr>Symbol</vt:lpstr>
      <vt:lpstr>Times New Roman</vt:lpstr>
      <vt:lpstr>Wingdings</vt:lpstr>
      <vt:lpstr>Parcel</vt:lpstr>
      <vt:lpstr>A.S.T.R.O.COM.   Advanced Solar Tracking and Rover Observation Communication</vt:lpstr>
      <vt:lpstr>Motivation and Background</vt:lpstr>
      <vt:lpstr>Motivation and Background</vt:lpstr>
      <vt:lpstr>Goals</vt:lpstr>
      <vt:lpstr>Objectives</vt:lpstr>
      <vt:lpstr>Specifications Table</vt:lpstr>
      <vt:lpstr>Hardware  Block Diagram</vt:lpstr>
      <vt:lpstr>Software  Block Diagram</vt:lpstr>
      <vt:lpstr>Comparison and Selection of Hardware</vt:lpstr>
      <vt:lpstr>MCU</vt:lpstr>
      <vt:lpstr>Solar Panels</vt:lpstr>
      <vt:lpstr>Solar Panels</vt:lpstr>
      <vt:lpstr>Voltage Regulation</vt:lpstr>
      <vt:lpstr>Voltage Regulation</vt:lpstr>
      <vt:lpstr>Charge Controller</vt:lpstr>
      <vt:lpstr>Charge Controller</vt:lpstr>
      <vt:lpstr>Reflectors</vt:lpstr>
      <vt:lpstr>Motors</vt:lpstr>
      <vt:lpstr>Motor Controllers</vt:lpstr>
      <vt:lpstr>Batteries</vt:lpstr>
      <vt:lpstr>Batteries</vt:lpstr>
      <vt:lpstr>Sensor</vt:lpstr>
      <vt:lpstr>Comparison and Selection of Software</vt:lpstr>
      <vt:lpstr>Development Environment: Languages and Repositories</vt:lpstr>
      <vt:lpstr>Vectoring and Positioning / Solar Tracking Algorithm</vt:lpstr>
      <vt:lpstr>Antenna</vt:lpstr>
      <vt:lpstr>Communication technologies</vt:lpstr>
      <vt:lpstr>Hardware Design</vt:lpstr>
      <vt:lpstr>Power Delivery/ Electrical Power System</vt:lpstr>
      <vt:lpstr>Stepper Motor Controls</vt:lpstr>
      <vt:lpstr>Servo Motor Controls</vt:lpstr>
      <vt:lpstr>Sensor Control</vt:lpstr>
      <vt:lpstr>MCU System</vt:lpstr>
      <vt:lpstr>Lower-Level Subsystem</vt:lpstr>
      <vt:lpstr>Software Design</vt:lpstr>
      <vt:lpstr>Case  Diagram</vt:lpstr>
      <vt:lpstr>Activity Diagram</vt:lpstr>
      <vt:lpstr>Motor positioning of Reflector based on light intensity algorithm.</vt:lpstr>
      <vt:lpstr>Motor positioning of Reflector based on light intensity algorithm</vt:lpstr>
      <vt:lpstr>Power Control Algorithm</vt:lpstr>
      <vt:lpstr>PCB Design</vt:lpstr>
      <vt:lpstr>MCU PCB</vt:lpstr>
      <vt:lpstr>Sensors PCB</vt:lpstr>
      <vt:lpstr>Stepper Motor Controller PCB</vt:lpstr>
      <vt:lpstr>SErVo Motor controller PCB</vt:lpstr>
      <vt:lpstr>Administrative Contents</vt:lpstr>
      <vt:lpstr>Mechanical's Budgets</vt:lpstr>
      <vt:lpstr>Electrical’s Budget</vt:lpstr>
      <vt:lpstr>PCB’s Budget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A.S.T.R.O.COM.   Advanced Solar Tracking and Rover Observation Communication</dc:title>
  <dc:creator>Binh Pham</dc:creator>
  <cp:lastModifiedBy>Binh Pham</cp:lastModifiedBy>
  <cp:revision>2</cp:revision>
  <dcterms:created xsi:type="dcterms:W3CDTF">2024-01-16T20:40:47Z</dcterms:created>
  <dcterms:modified xsi:type="dcterms:W3CDTF">2024-01-23T05:20:19Z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0x010100883A18E5934F434AB460B6AB53DCB91A</vt:lpwstr>
  </property>
</Properties>
</file>